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notesSlides/notesSlide6.xml" ContentType="application/vnd.openxmlformats-officedocument.presentationml.notesSlide+xml"/>
  <Override PartName="/ppt/charts/chart4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4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5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5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5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5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5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5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5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5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8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8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8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8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8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89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9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93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94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95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96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97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9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9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10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101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102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7.xml" ContentType="application/vnd.openxmlformats-officedocument.presentationml.notesSlide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106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7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108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109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110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111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112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113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114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115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116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117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118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119.xml" ContentType="application/vnd.openxmlformats-officedocument.drawingml.chart+xml"/>
  <Override PartName="/ppt/notesSlides/notesSlide13.xml" ContentType="application/vnd.openxmlformats-officedocument.presentationml.notesSlide+xml"/>
  <Override PartName="/ppt/charts/chart12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12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79" r:id="rId4"/>
    <p:sldMasterId id="2147483701" r:id="rId5"/>
  </p:sldMasterIdLst>
  <p:notesMasterIdLst>
    <p:notesMasterId r:id="rId47"/>
  </p:notesMasterIdLst>
  <p:sldIdLst>
    <p:sldId id="1737" r:id="rId6"/>
    <p:sldId id="1723" r:id="rId7"/>
    <p:sldId id="1724" r:id="rId8"/>
    <p:sldId id="1327" r:id="rId9"/>
    <p:sldId id="1702" r:id="rId10"/>
    <p:sldId id="1679" r:id="rId11"/>
    <p:sldId id="1707" r:id="rId12"/>
    <p:sldId id="1709" r:id="rId13"/>
    <p:sldId id="1705" r:id="rId14"/>
    <p:sldId id="1680" r:id="rId15"/>
    <p:sldId id="1682" r:id="rId16"/>
    <p:sldId id="1721" r:id="rId17"/>
    <p:sldId id="1685" r:id="rId18"/>
    <p:sldId id="1718" r:id="rId19"/>
    <p:sldId id="1712" r:id="rId20"/>
    <p:sldId id="391" r:id="rId21"/>
    <p:sldId id="394" r:id="rId22"/>
    <p:sldId id="1743" r:id="rId23"/>
    <p:sldId id="397" r:id="rId24"/>
    <p:sldId id="1734" r:id="rId25"/>
    <p:sldId id="1686" r:id="rId26"/>
    <p:sldId id="1687" r:id="rId27"/>
    <p:sldId id="1735" r:id="rId28"/>
    <p:sldId id="1546" r:id="rId29"/>
    <p:sldId id="1713" r:id="rId30"/>
    <p:sldId id="1714" r:id="rId31"/>
    <p:sldId id="1744" r:id="rId32"/>
    <p:sldId id="1745" r:id="rId33"/>
    <p:sldId id="1717" r:id="rId34"/>
    <p:sldId id="1572" r:id="rId35"/>
    <p:sldId id="1736" r:id="rId36"/>
    <p:sldId id="1739" r:id="rId37"/>
    <p:sldId id="1406" r:id="rId38"/>
    <p:sldId id="1733" r:id="rId39"/>
    <p:sldId id="1728" r:id="rId40"/>
    <p:sldId id="1746" r:id="rId41"/>
    <p:sldId id="1730" r:id="rId42"/>
    <p:sldId id="1738" r:id="rId43"/>
    <p:sldId id="1354" r:id="rId44"/>
    <p:sldId id="1653" r:id="rId45"/>
    <p:sldId id="165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61"/>
    <a:srgbClr val="F2F2F2"/>
    <a:srgbClr val="A6A6A6"/>
    <a:srgbClr val="CC6600"/>
    <a:srgbClr val="5F5F5F"/>
    <a:srgbClr val="FF0000"/>
    <a:srgbClr val="C27A52"/>
    <a:srgbClr val="EA982A"/>
    <a:srgbClr val="F4821F"/>
    <a:srgbClr val="FF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6" autoAdjust="0"/>
    <p:restoredTop sz="92558" autoAdjust="0"/>
  </p:normalViewPr>
  <p:slideViewPr>
    <p:cSldViewPr snapToGrid="0" showGuides="1">
      <p:cViewPr varScale="1">
        <p:scale>
          <a:sx n="67" d="100"/>
          <a:sy n="67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9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4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5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6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7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8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9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0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3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4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5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6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7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8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9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4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5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6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7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8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38-431C-8413-331FE6C18193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00-4665-B365-FE33E4EF8120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0.128</c:v>
                </c:pt>
                <c:pt idx="1">
                  <c:v>0.26</c:v>
                </c:pt>
                <c:pt idx="2">
                  <c:v>2.7E-2</c:v>
                </c:pt>
                <c:pt idx="3">
                  <c:v>6.0000000000000001E-3</c:v>
                </c:pt>
                <c:pt idx="4">
                  <c:v>8.5999999999999993E-2</c:v>
                </c:pt>
                <c:pt idx="5">
                  <c:v>0.11799999999999999</c:v>
                </c:pt>
                <c:pt idx="6">
                  <c:v>8.5999999999999993E-2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9A-491F-9FCA-F2E11B31ABF7}"/>
                </c:ext>
              </c:extLst>
            </c:dLbl>
            <c:dLbl>
              <c:idx val="1"/>
              <c:layout>
                <c:manualLayout>
                  <c:x val="-4.1561291733523395E-2"/>
                  <c:y val="-1.1124684588913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068824506063285E-2"/>
                      <c:h val="2.58315176154562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D51-4A9F-9864-DD4B2875AB6F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1B8-4CC3-93BC-CD37051D946A}"/>
                </c:ext>
              </c:extLst>
            </c:dLbl>
            <c:dLbl>
              <c:idx val="3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1B8-4CC3-93BC-CD37051D946A}"/>
                </c:ext>
              </c:extLst>
            </c:dLbl>
            <c:dLbl>
              <c:idx val="4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1B8-4CC3-93BC-CD37051D946A}"/>
                </c:ext>
              </c:extLst>
            </c:dLbl>
            <c:dLbl>
              <c:idx val="5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1B8-4CC3-93BC-CD37051D946A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CFE-414D-BC34-7FEBCDF68611}"/>
                </c:ext>
              </c:extLst>
            </c:dLbl>
            <c:dLbl>
              <c:idx val="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21B8-4CC3-93BC-CD37051D946A}"/>
                </c:ext>
              </c:extLst>
            </c:dLbl>
            <c:dLbl>
              <c:idx val="11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1B8-4CC3-93BC-CD37051D946A}"/>
                </c:ext>
              </c:extLst>
            </c:dLbl>
            <c:dLbl>
              <c:idx val="12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21B8-4CC3-93BC-CD37051D946A}"/>
                </c:ext>
              </c:extLst>
            </c:dLbl>
            <c:dLbl>
              <c:idx val="18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1B8-4CC3-93BC-CD37051D946A}"/>
                </c:ext>
              </c:extLst>
            </c:dLbl>
            <c:dLbl>
              <c:idx val="19"/>
              <c:numFmt formatCode="0.0%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21B8-4CC3-93BC-CD37051D946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Supermarket/ Grocery</c:v>
                </c:pt>
                <c:pt idx="1">
                  <c:v>Convenience</c:v>
                </c:pt>
                <c:pt idx="2">
                  <c:v>Mass Merchandise</c:v>
                </c:pt>
                <c:pt idx="3">
                  <c:v>Supercenter</c:v>
                </c:pt>
                <c:pt idx="4">
                  <c:v>Drug</c:v>
                </c:pt>
                <c:pt idx="5">
                  <c:v>Dollar</c:v>
                </c:pt>
                <c:pt idx="6">
                  <c:v>Club</c:v>
                </c:pt>
              </c:strCache>
            </c:strRef>
          </c:cat>
          <c:val>
            <c:numRef>
              <c:f>Sheet1!$D$2:$D$8</c:f>
              <c:numCache>
                <c:formatCode>0.00%</c:formatCode>
                <c:ptCount val="7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0.24399999999999999</c:v>
                </c:pt>
                <c:pt idx="1">
                  <c:v>0.75600000000000001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6070919036728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D8E5-4229-83D4-3517BFB42F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6240"/>
        <c:axId val="303586632"/>
        <c:extLst/>
      </c:barChart>
      <c:catAx>
        <c:axId val="303586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3586632"/>
        <c:crosses val="autoZero"/>
        <c:auto val="1"/>
        <c:lblAlgn val="ctr"/>
        <c:lblOffset val="100"/>
        <c:noMultiLvlLbl val="0"/>
      </c:catAx>
      <c:valAx>
        <c:axId val="303586632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1384-438B-AE1D-512E76E9D95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8032"/>
        <c:axId val="302318424"/>
        <c:extLst/>
      </c:barChart>
      <c:catAx>
        <c:axId val="302318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2318424"/>
        <c:crosses val="autoZero"/>
        <c:auto val="1"/>
        <c:lblAlgn val="ctr"/>
        <c:lblOffset val="100"/>
        <c:noMultiLvlLbl val="0"/>
      </c:catAx>
      <c:valAx>
        <c:axId val="30231842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1400863665584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68C6-4148-B781-50FADF5AC1C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9992"/>
        <c:axId val="291502864"/>
        <c:extLst/>
      </c:barChart>
      <c:catAx>
        <c:axId val="302319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1502864"/>
        <c:crosses val="autoZero"/>
        <c:auto val="1"/>
        <c:lblAlgn val="ctr"/>
        <c:lblOffset val="100"/>
        <c:noMultiLvlLbl val="0"/>
      </c:catAx>
      <c:valAx>
        <c:axId val="29150286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9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0.18781389365151802</c:v>
                </c:pt>
                <c:pt idx="1">
                  <c:v>0.28371740206662199</c:v>
                </c:pt>
                <c:pt idx="2">
                  <c:v>0.33113336275127903</c:v>
                </c:pt>
                <c:pt idx="3">
                  <c:v>0.46755154121730758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0F-4DCC-8280-89BA3480F7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Popeyes Louisiana Kitchen</c:v>
                </c:pt>
              </c:strCache>
            </c:strRef>
          </c:tx>
          <c:spPr>
            <a:solidFill>
              <a:srgbClr val="008161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0F-4DCC-8280-89BA3480F7C5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0F-4DCC-8280-89BA3480F7C5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0F-4DCC-8280-89BA3480F7C5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0F-4DCC-8280-89BA3480F7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0.62437221269696397</c:v>
                </c:pt>
                <c:pt idx="1">
                  <c:v>0.43256519586675601</c:v>
                </c:pt>
                <c:pt idx="2">
                  <c:v>0.337733274497442</c:v>
                </c:pt>
                <c:pt idx="3">
                  <c:v>6.4896917565384807E-2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3F0F-4DCC-8280-89BA3480F7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0.18781389365151802</c:v>
                </c:pt>
                <c:pt idx="1">
                  <c:v>0.28371740206662199</c:v>
                </c:pt>
                <c:pt idx="2">
                  <c:v>0.33113336275127903</c:v>
                </c:pt>
                <c:pt idx="3">
                  <c:v>0.46755154121730758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0F-4DCC-8280-89BA3480F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7808"/>
        <c:axId val="303588592"/>
      </c:barChart>
      <c:catAx>
        <c:axId val="30358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just">
              <a:defRPr sz="1400" b="1">
                <a:solidFill>
                  <a:srgbClr val="3F3F3F"/>
                </a:solidFill>
                <a:latin typeface="Franklin Gothic Book" panose="020B05030201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303588592"/>
        <c:crosses val="autoZero"/>
        <c:auto val="0"/>
        <c:lblAlgn val="ctr"/>
        <c:lblOffset val="100"/>
        <c:noMultiLvlLbl val="0"/>
      </c:catAx>
      <c:valAx>
        <c:axId val="3035885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7808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0.23398589160194178</c:v>
                </c:pt>
                <c:pt idx="1">
                  <c:v>0.33795753189989286</c:v>
                </c:pt>
                <c:pt idx="2">
                  <c:v>0.3831210430525871</c:v>
                </c:pt>
                <c:pt idx="3">
                  <c:v>0.48190196359638426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2-4B1E-9FB9-06C24714CC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 Competitive Set</c:v>
                </c:pt>
              </c:strCache>
            </c:strRef>
          </c:tx>
          <c:spPr>
            <a:solidFill>
              <a:srgbClr val="7F7F7F"/>
            </a:solidFill>
          </c:spPr>
          <c:invertIfNegative val="1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EA2-4B1E-9FB9-06C24714CC08}"/>
                </c:ext>
              </c:extLst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EA2-4B1E-9FB9-06C24714CC08}"/>
                </c:ext>
              </c:extLst>
            </c:dLbl>
            <c:dLbl>
              <c:idx val="2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A2-4B1E-9FB9-06C24714CC08}"/>
                </c:ext>
              </c:extLst>
            </c:dLbl>
            <c:dLbl>
              <c:idx val="3"/>
              <c:spPr>
                <a:solidFill>
                  <a:srgbClr val="FFFFFF"/>
                </a:solidFill>
              </c:spPr>
              <c:txPr>
                <a:bodyPr/>
                <a:lstStyle/>
                <a:p>
                  <a:pPr>
                    <a:defRPr sz="11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EA2-4B1E-9FB9-06C24714C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Sheet1!$C$2:$C$5</c:f>
              <c:numCache>
                <c:formatCode>######0.0%</c:formatCode>
                <c:ptCount val="4"/>
                <c:pt idx="0">
                  <c:v>0.53202821679611645</c:v>
                </c:pt>
                <c:pt idx="1">
                  <c:v>0.32408493620021422</c:v>
                </c:pt>
                <c:pt idx="2">
                  <c:v>0.23375791389482584</c:v>
                </c:pt>
                <c:pt idx="3">
                  <c:v>3.6196072807231479E-2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AEA2-4B1E-9FB9-06C24714CC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Yearly+</c:v>
                </c:pt>
                <c:pt idx="1">
                  <c:v>Quarterly+</c:v>
                </c:pt>
                <c:pt idx="2">
                  <c:v>Monthly+</c:v>
                </c:pt>
                <c:pt idx="3">
                  <c:v>Weekly+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0.23398589160194178</c:v>
                </c:pt>
                <c:pt idx="1">
                  <c:v>0.33795753189989286</c:v>
                </c:pt>
                <c:pt idx="2">
                  <c:v>0.3831210430525871</c:v>
                </c:pt>
                <c:pt idx="3">
                  <c:v>0.48190196359638426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A2-4B1E-9FB9-06C24714C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3589376"/>
        <c:axId val="300010624"/>
      </c:barChart>
      <c:catAx>
        <c:axId val="303589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rgbClr val="FFFFFF">
                <a:alpha val="0"/>
              </a:srgbClr>
            </a:solidFill>
          </a:ln>
        </c:spPr>
        <c:txPr>
          <a:bodyPr/>
          <a:lstStyle/>
          <a:p>
            <a:pPr algn="ctr">
              <a:defRPr lang="en-IN" sz="1400" b="1" i="0" u="none" strike="noStrike" kern="1200" baseline="0">
                <a:solidFill>
                  <a:srgbClr val="3F3F3F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0010624"/>
        <c:crosses val="autoZero"/>
        <c:auto val="0"/>
        <c:lblAlgn val="ctr"/>
        <c:lblOffset val="100"/>
        <c:noMultiLvlLbl val="0"/>
      </c:catAx>
      <c:valAx>
        <c:axId val="30001062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03589376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>
        <a:lumMod val="95000"/>
      </a:schemeClr>
    </a:solidFill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Competitive</a:t>
            </a:r>
            <a:r>
              <a:rPr lang="en-IN" baseline="0" dirty="0">
                <a:solidFill>
                  <a:schemeClr val="tx1"/>
                </a:solidFill>
              </a:rPr>
              <a:t> Set</a:t>
            </a:r>
            <a:endParaRPr lang="en-IN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5.0880079415868119E-2</c:v>
                </c:pt>
                <c:pt idx="1">
                  <c:v>0.27330971746573918</c:v>
                </c:pt>
                <c:pt idx="2">
                  <c:v>0.1554127596452447</c:v>
                </c:pt>
                <c:pt idx="3">
                  <c:v>0.52039744347314765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B2-43B3-A7A5-E02A53180B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0.20899999999999999</c:v>
                </c:pt>
                <c:pt idx="1">
                  <c:v>0.375</c:v>
                </c:pt>
                <c:pt idx="2">
                  <c:v>0.156</c:v>
                </c:pt>
                <c:pt idx="3">
                  <c:v>0.26100000000000001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B2-43B3-A7A5-E02A53180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0464"/>
        <c:axId val="302681640"/>
      </c:barChart>
      <c:catAx>
        <c:axId val="3026804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1640"/>
        <c:crosses val="autoZero"/>
        <c:auto val="1"/>
        <c:lblAlgn val="ctr"/>
        <c:lblOffset val="100"/>
        <c:noMultiLvlLbl val="0"/>
      </c:catAx>
      <c:valAx>
        <c:axId val="302681640"/>
        <c:scaling>
          <c:orientation val="minMax"/>
          <c:max val="1"/>
        </c:scaling>
        <c:delete val="1"/>
        <c:axPos val="t"/>
        <c:numFmt formatCode="0.0%" sourceLinked="1"/>
        <c:majorTickMark val="out"/>
        <c:minorTickMark val="none"/>
        <c:tickLblPos val="nextTo"/>
        <c:crossAx val="3026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</a:rPr>
              <a:t>7-Eleven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Guest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Sheet1!$B$2:$B$5</c:f>
              <c:numCache>
                <c:formatCode>######0.0%</c:formatCode>
                <c:ptCount val="4"/>
                <c:pt idx="0">
                  <c:v>8.6855355610327395E-2</c:v>
                </c:pt>
                <c:pt idx="1">
                  <c:v>0.36515291779281356</c:v>
                </c:pt>
                <c:pt idx="2">
                  <c:v>0.15719576312321804</c:v>
                </c:pt>
                <c:pt idx="3">
                  <c:v>0.39079596347364098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5-44FD-A736-648FC14B8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Weekly+</c:v>
                </c:pt>
                <c:pt idx="1">
                  <c:v>Monthly Only</c:v>
                </c:pt>
                <c:pt idx="2">
                  <c:v>Quarterly Only</c:v>
                </c:pt>
                <c:pt idx="3">
                  <c:v>Yearly Only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0.36599999999999999</c:v>
                </c:pt>
                <c:pt idx="1">
                  <c:v>0.51600000000000001</c:v>
                </c:pt>
                <c:pt idx="2">
                  <c:v>8.1000000000000003E-2</c:v>
                </c:pt>
                <c:pt idx="3">
                  <c:v>3.6999999999999998E-2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15-44FD-A736-648FC14B8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2682424"/>
        <c:axId val="302682816"/>
      </c:barChart>
      <c:catAx>
        <c:axId val="3026824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02682816"/>
        <c:crosses val="autoZero"/>
        <c:auto val="1"/>
        <c:lblAlgn val="ctr"/>
        <c:lblOffset val="100"/>
        <c:noMultiLvlLbl val="0"/>
      </c:catAx>
      <c:valAx>
        <c:axId val="302682816"/>
        <c:scaling>
          <c:orientation val="minMax"/>
          <c:max val="1"/>
        </c:scaling>
        <c:delete val="1"/>
        <c:axPos val="t"/>
        <c:numFmt formatCode="######0.0%" sourceLinked="1"/>
        <c:majorTickMark val="out"/>
        <c:minorTickMark val="none"/>
        <c:tickLblPos val="nextTo"/>
        <c:crossAx val="302682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79736208206612E-2"/>
          <c:y val="1.9982189103885356E-2"/>
          <c:w val="0.92937963173280436"/>
          <c:h val="0.877816977308414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Lift with Monthly+ Dining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EE3B33"/>
              </a:solidFill>
              <a:ln w="50800">
                <a:solidFill>
                  <a:srgbClr val="EE3B33"/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598-403D-B011-B89D0C8E9D07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598-403D-B011-B89D0C8E9D07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rgbClr val="008161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598-403D-B011-B89D0C8E9D07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598-403D-B011-B89D0C8E9D07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598-403D-B011-B89D0C8E9D07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598-403D-B011-B89D0C8E9D07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598-403D-B011-B89D0C8E9D07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598-403D-B011-B89D0C8E9D07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598-403D-B011-B89D0C8E9D0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362E71D-DF3F-4355-B5FE-7C5B73CD10F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598-403D-B011-B89D0C8E9D07}"/>
                </c:ext>
              </c:extLst>
            </c:dLbl>
            <c:dLbl>
              <c:idx val="1"/>
              <c:layout>
                <c:manualLayout>
                  <c:x val="-1.366983950232843E-5"/>
                  <c:y val="-7.4740618246351581E-4"/>
                </c:manualLayout>
              </c:layout>
              <c:tx>
                <c:rich>
                  <a:bodyPr/>
                  <a:lstStyle/>
                  <a:p>
                    <a:fld id="{95970E05-6564-4F6F-94B1-04E94D37220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598-403D-B011-B89D0C8E9D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F9AA39F-B9A3-48FC-B741-CD79FB76DB8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598-403D-B011-B89D0C8E9D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8E809FD-151A-4D78-AABF-B0CD742B911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598-403D-B011-B89D0C8E9D07}"/>
                </c:ext>
              </c:extLst>
            </c:dLbl>
            <c:dLbl>
              <c:idx val="4"/>
              <c:layout>
                <c:manualLayout>
                  <c:x val="-3.3039916103294466E-2"/>
                  <c:y val="-6.9216210106139223E-2"/>
                </c:manualLayout>
              </c:layout>
              <c:tx>
                <c:rich>
                  <a:bodyPr/>
                  <a:lstStyle/>
                  <a:p>
                    <a:fld id="{E0BF477D-5B4B-411D-A04B-04B1623D945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0598-403D-B011-B89D0C8E9D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8353B68-BBDC-452D-B80E-2F536834EAF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598-403D-B011-B89D0C8E9D07}"/>
                </c:ext>
              </c:extLst>
            </c:dLbl>
            <c:dLbl>
              <c:idx val="6"/>
              <c:layout>
                <c:manualLayout>
                  <c:x val="-0.15916155222661055"/>
                  <c:y val="8.8262038918315106E-2"/>
                </c:manualLayout>
              </c:layout>
              <c:tx>
                <c:rich>
                  <a:bodyPr/>
                  <a:lstStyle/>
                  <a:p>
                    <a:fld id="{1FD6B4E0-AEA4-4507-8B43-4EA5D2D93A6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0598-403D-B011-B89D0C8E9D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C701B21-A73F-41F4-B823-F2771775CD0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254-4959-B589-32F3D7AC4A21}"/>
                </c:ext>
              </c:extLst>
            </c:dLbl>
            <c:dLbl>
              <c:idx val="8"/>
              <c:layout>
                <c:manualLayout>
                  <c:x val="6.3765072717527184E-3"/>
                  <c:y val="-1.2295811110923417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BEA8E810-7A05-4F5F-80D0-FC40252EF404}" type="CELLRANGE">
                      <a:rPr lang="en-US" dirty="0"/>
                      <a:pPr>
                        <a:defRPr>
                          <a:latin typeface="Franklin Gothic Book" panose="020B0503020102020204" pitchFamily="34" charset="0"/>
                        </a:defRPr>
                      </a:pPr>
                      <a:t>[CELLRANGE]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0598-403D-B011-B89D0C8E9D07}"/>
                </c:ext>
              </c:extLst>
            </c:dLbl>
            <c:dLbl>
              <c:idx val="9"/>
              <c:layout>
                <c:manualLayout>
                  <c:x val="1.2802105602347211E-2"/>
                  <c:y val="2.6640115387006884E-2"/>
                </c:manualLayout>
              </c:layout>
              <c:tx>
                <c:rich>
                  <a:bodyPr/>
                  <a:lstStyle/>
                  <a:p>
                    <a:fld id="{3F0F2057-E47E-4998-9A26-59E7806ECC1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0598-403D-B011-B89D0C8E9D07}"/>
                </c:ext>
              </c:extLst>
            </c:dLbl>
            <c:dLbl>
              <c:idx val="10"/>
              <c:layout>
                <c:manualLayout>
                  <c:x val="4.4452684558738444E-2"/>
                  <c:y val="1.7510941530516778E-2"/>
                </c:manualLayout>
              </c:layout>
              <c:tx>
                <c:rich>
                  <a:bodyPr/>
                  <a:lstStyle/>
                  <a:p>
                    <a:fld id="{091C3FA6-0DF8-45F4-A706-D75F4B552B3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0598-403D-B011-B89D0C8E9D07}"/>
                </c:ext>
              </c:extLst>
            </c:dLbl>
            <c:dLbl>
              <c:idx val="11"/>
              <c:layout>
                <c:manualLayout>
                  <c:x val="2.0431595521313514E-2"/>
                  <c:y val="2.892240885112941E-2"/>
                </c:manualLayout>
              </c:layout>
              <c:tx>
                <c:rich>
                  <a:bodyPr/>
                  <a:lstStyle/>
                  <a:p>
                    <a:fld id="{3B83DD64-5429-4A32-A955-6C4E568341B7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0598-403D-B011-B89D0C8E9D07}"/>
                </c:ext>
              </c:extLst>
            </c:dLbl>
            <c:dLbl>
              <c:idx val="12"/>
              <c:layout>
                <c:manualLayout>
                  <c:x val="-0.2618026168027604"/>
                  <c:y val="-7.5942865748310114E-3"/>
                </c:manualLayout>
              </c:layout>
              <c:tx>
                <c:rich>
                  <a:bodyPr/>
                  <a:lstStyle/>
                  <a:p>
                    <a:fld id="{2513C412-633C-4657-B4A2-5564C82C5B8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0598-403D-B011-B89D0C8E9D0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B6352C4-F5BB-4A1E-8D4B-54A54EB176D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254-4959-B589-32F3D7AC4A2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7AC3FFD-D459-4735-B924-F222B9207CF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254-4959-B589-32F3D7AC4A21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82753E9-119E-48C6-84C5-A44002BD88FF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254-4959-B589-32F3D7AC4A21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A16611D-7F8A-4900-8D36-77B75B37162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254-4959-B589-32F3D7AC4A21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1508625-B315-4BAD-85F0-3076ED5CFD7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254-4959-B589-32F3D7AC4A21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5632782-953C-4012-81B4-5127F2C8F3E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F254-4959-B589-32F3D7AC4A21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36D10480-8027-4794-9F6F-71B06A4F66B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F254-4959-B589-32F3D7AC4A21}"/>
                </c:ext>
              </c:extLst>
            </c:dLbl>
            <c:dLbl>
              <c:idx val="20"/>
              <c:layout>
                <c:manualLayout>
                  <c:x val="-7.1353982987153158E-3"/>
                  <c:y val="-3.9546395072546467E-2"/>
                </c:manualLayout>
              </c:layout>
              <c:tx>
                <c:rich>
                  <a:bodyPr/>
                  <a:lstStyle/>
                  <a:p>
                    <a:fld id="{46835D9A-4901-455F-88DC-B4D20030B19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0598-403D-B011-B89D0C8E9D07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CA857867-071D-4993-BEE0-2E326FA4CFB8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254-4959-B589-32F3D7AC4A21}"/>
                </c:ext>
              </c:extLst>
            </c:dLbl>
            <c:dLbl>
              <c:idx val="22"/>
              <c:layout>
                <c:manualLayout>
                  <c:x val="-0.14525666026390879"/>
                  <c:y val="2.870689275386034E-2"/>
                </c:manualLayout>
              </c:layout>
              <c:tx>
                <c:rich>
                  <a:bodyPr/>
                  <a:lstStyle/>
                  <a:p>
                    <a:fld id="{29DEAA6B-C0BE-4112-8497-D3C8EF7D4D6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0598-403D-B011-B89D0C8E9D07}"/>
                </c:ext>
              </c:extLst>
            </c:dLbl>
            <c:dLbl>
              <c:idx val="23"/>
              <c:layout>
                <c:manualLayout>
                  <c:x val="-0.10020069731656756"/>
                  <c:y val="7.6850571597702463E-2"/>
                </c:manualLayout>
              </c:layout>
              <c:tx>
                <c:rich>
                  <a:bodyPr/>
                  <a:lstStyle/>
                  <a:p>
                    <a:fld id="{E5E6C1F4-ABCD-4119-8464-D3803E14FC28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0598-403D-B011-B89D0C8E9D07}"/>
                </c:ext>
              </c:extLst>
            </c:dLbl>
            <c:dLbl>
              <c:idx val="24"/>
              <c:layout>
                <c:manualLayout>
                  <c:x val="-0.12913243976716224"/>
                  <c:y val="-1.6723460431321117E-2"/>
                </c:manualLayout>
              </c:layout>
              <c:tx>
                <c:rich>
                  <a:bodyPr/>
                  <a:lstStyle/>
                  <a:p>
                    <a:fld id="{E250DD6D-A787-4A9F-830A-139998720F7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0598-403D-B011-B89D0C8E9D07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AC8CD018-91F8-431E-8548-D9184A81972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2D19-4EA0-ACBF-D8999633D4A9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BFA061F8-C5B1-4456-9CCA-8C8DF5DD183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2D19-4EA0-ACBF-D8999633D4A9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902760DD-33C7-44B4-B600-71503B86A1F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D19-4EA0-ACBF-D8999633D4A9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72CF968-4DAB-4707-A1EC-43CE33F71298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D19-4EA0-ACBF-D8999633D4A9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21032BA-57A2-4454-B710-E28920A562A6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D19-4EA0-ACBF-D8999633D4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8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Sheet1!$A$2:$A$31</c:f>
              <c:numCache>
                <c:formatCode>0.0%</c:formatCode>
                <c:ptCount val="30"/>
                <c:pt idx="0">
                  <c:v>-6.7962947244778249E-2</c:v>
                </c:pt>
                <c:pt idx="1">
                  <c:v>2.9040194163738542E-2</c:v>
                </c:pt>
                <c:pt idx="2">
                  <c:v>-5.7367054815356477E-2</c:v>
                </c:pt>
                <c:pt idx="3">
                  <c:v>-6.0629397051100459E-2</c:v>
                </c:pt>
                <c:pt idx="4">
                  <c:v>-3.7531655537076603E-2</c:v>
                </c:pt>
                <c:pt idx="5">
                  <c:v>-1.4994656696415948E-2</c:v>
                </c:pt>
                <c:pt idx="6">
                  <c:v>-1.9401125220377402E-3</c:v>
                </c:pt>
                <c:pt idx="7">
                  <c:v>9.3075262596683195E-2</c:v>
                </c:pt>
                <c:pt idx="8">
                  <c:v>-8.889294985694518E-3</c:v>
                </c:pt>
                <c:pt idx="9">
                  <c:v>-4.0283684165803912E-2</c:v>
                </c:pt>
                <c:pt idx="10">
                  <c:v>-2.4168312034297729E-2</c:v>
                </c:pt>
                <c:pt idx="11">
                  <c:v>-2.8563359827831175E-2</c:v>
                </c:pt>
                <c:pt idx="12">
                  <c:v>0.11620002698841531</c:v>
                </c:pt>
                <c:pt idx="13">
                  <c:v>-4.6127322427935435E-3</c:v>
                </c:pt>
                <c:pt idx="14">
                  <c:v>0.12962365547316809</c:v>
                </c:pt>
                <c:pt idx="15">
                  <c:v>-1.9159792373219325E-2</c:v>
                </c:pt>
                <c:pt idx="16">
                  <c:v>-5.2967840098592789E-2</c:v>
                </c:pt>
                <c:pt idx="17">
                  <c:v>-2.6852328515052731E-2</c:v>
                </c:pt>
                <c:pt idx="18">
                  <c:v>-4.9258588066075915E-3</c:v>
                </c:pt>
                <c:pt idx="19">
                  <c:v>1.3212636830052527E-2</c:v>
                </c:pt>
                <c:pt idx="20">
                  <c:v>-3.4351601433797514E-2</c:v>
                </c:pt>
                <c:pt idx="21">
                  <c:v>-1.2258815187697517E-2</c:v>
                </c:pt>
                <c:pt idx="22">
                  <c:v>-2.1774210882251482E-3</c:v>
                </c:pt>
                <c:pt idx="23">
                  <c:v>-6.8917614468318109E-3</c:v>
                </c:pt>
                <c:pt idx="24">
                  <c:v>0.12537685002115326</c:v>
                </c:pt>
                <c:pt idx="25">
                  <c:v>0.13200000000000001</c:v>
                </c:pt>
                <c:pt idx="26">
                  <c:v>0.14599999999999999</c:v>
                </c:pt>
                <c:pt idx="27">
                  <c:v>0.17199999999999999</c:v>
                </c:pt>
                <c:pt idx="28">
                  <c:v>5.1999999999999998E-2</c:v>
                </c:pt>
                <c:pt idx="29">
                  <c:v>0.03</c:v>
                </c:pt>
              </c:numCache>
            </c:numRef>
          </c:xVal>
          <c:yVal>
            <c:numRef>
              <c:f>Sheet1!$B$2:$B$31</c:f>
              <c:numCache>
                <c:formatCode>0</c:formatCode>
                <c:ptCount val="30"/>
                <c:pt idx="0">
                  <c:v>184.72640791275194</c:v>
                </c:pt>
                <c:pt idx="1">
                  <c:v>150.84104591788139</c:v>
                </c:pt>
                <c:pt idx="2">
                  <c:v>144.86375588612029</c:v>
                </c:pt>
                <c:pt idx="3">
                  <c:v>140.35171929643039</c:v>
                </c:pt>
                <c:pt idx="4">
                  <c:v>137.88362069206289</c:v>
                </c:pt>
                <c:pt idx="5">
                  <c:v>137.5175739360497</c:v>
                </c:pt>
                <c:pt idx="6">
                  <c:v>131.75050614384574</c:v>
                </c:pt>
                <c:pt idx="7">
                  <c:v>127.00891428884071</c:v>
                </c:pt>
                <c:pt idx="8">
                  <c:v>112.69793154519625</c:v>
                </c:pt>
                <c:pt idx="9">
                  <c:v>111.98829620540806</c:v>
                </c:pt>
                <c:pt idx="10">
                  <c:v>110.7523292086837</c:v>
                </c:pt>
                <c:pt idx="11">
                  <c:v>101.77396820175039</c:v>
                </c:pt>
                <c:pt idx="12">
                  <c:v>96.113621213354847</c:v>
                </c:pt>
                <c:pt idx="13">
                  <c:v>85.52704747571677</c:v>
                </c:pt>
                <c:pt idx="14">
                  <c:v>77.553627896902029</c:v>
                </c:pt>
                <c:pt idx="15">
                  <c:v>73.106267991001346</c:v>
                </c:pt>
                <c:pt idx="16">
                  <c:v>71.676857441304904</c:v>
                </c:pt>
                <c:pt idx="17">
                  <c:v>71.1680044016491</c:v>
                </c:pt>
                <c:pt idx="18">
                  <c:v>70.964299719921456</c:v>
                </c:pt>
                <c:pt idx="19">
                  <c:v>69.503853772940843</c:v>
                </c:pt>
                <c:pt idx="20">
                  <c:v>68.183300825160714</c:v>
                </c:pt>
                <c:pt idx="21">
                  <c:v>61.821071020647956</c:v>
                </c:pt>
                <c:pt idx="22">
                  <c:v>57.625220274637179</c:v>
                </c:pt>
                <c:pt idx="23">
                  <c:v>52.913191870686639</c:v>
                </c:pt>
                <c:pt idx="24">
                  <c:v>51.687566861054393</c:v>
                </c:pt>
                <c:pt idx="25">
                  <c:v>95</c:v>
                </c:pt>
                <c:pt idx="26">
                  <c:v>104</c:v>
                </c:pt>
                <c:pt idx="27">
                  <c:v>150</c:v>
                </c:pt>
                <c:pt idx="28">
                  <c:v>63</c:v>
                </c:pt>
                <c:pt idx="29">
                  <c:v>98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Sheet1!$C$2:$C$34</c15:f>
                <c15:dlblRangeCache>
                  <c:ptCount val="33"/>
                  <c:pt idx="0">
                    <c:v>Has Good Coupon Policy</c:v>
                  </c:pt>
                  <c:pt idx="1">
                    <c:v>Has Good Fuel Prices</c:v>
                  </c:pt>
                  <c:pt idx="2">
                    <c:v>Has Good Sales</c:v>
                  </c:pt>
                  <c:pt idx="3">
                    <c:v>Has Low Everyday Prices</c:v>
                  </c:pt>
                  <c:pt idx="4">
                    <c:v>Provides Good Overall Value</c:v>
                  </c:pt>
                  <c:pt idx="5">
                    <c:v>Carries High-Quality Products</c:v>
                  </c:pt>
                  <c:pt idx="6">
                    <c:v>Has Good Selection</c:v>
                  </c:pt>
                  <c:pt idx="7">
                    <c:v>Offers Unique Appealing Products</c:v>
                  </c:pt>
                  <c:pt idx="8">
                    <c:v>Rarely Runs Out Of Stock</c:v>
                  </c:pt>
                  <c:pt idx="9">
                    <c:v>Has Clean Shopping Area</c:v>
                  </c:pt>
                  <c:pt idx="10">
                    <c:v>Has A Pharmacy I Trust</c:v>
                  </c:pt>
                  <c:pt idx="11">
                    <c:v>Has Clean Restrooms</c:v>
                  </c:pt>
                  <c:pt idx="12">
                    <c:v>Has Good, Safe Parking Facilities</c:v>
                  </c:pt>
                  <c:pt idx="13">
                    <c:v>Is A Store I Trust</c:v>
                  </c:pt>
                  <c:pt idx="14">
                    <c:v>Is Family-Friendly</c:v>
                  </c:pt>
                  <c:pt idx="15">
                    <c:v>Has Friendly, Comfortable Atmosphere</c:v>
                  </c:pt>
                  <c:pt idx="16">
                    <c:v>Is A Fun Place To Shop</c:v>
                  </c:pt>
                  <c:pt idx="17">
                    <c:v>Has A Familiar Layout</c:v>
                  </c:pt>
                  <c:pt idx="18">
                    <c:v>Has Easy, Quick Checkout Experience</c:v>
                  </c:pt>
                  <c:pt idx="19">
                    <c:v>Has Convenient Hours</c:v>
                  </c:pt>
                  <c:pt idx="20">
                    <c:v>Has Items Frequently Buy In Convenient Location</c:v>
                  </c:pt>
                  <c:pt idx="21">
                    <c:v>Good Place To Grab Quick Meal, Beverage, Snack</c:v>
                  </c:pt>
                  <c:pt idx="22">
                    <c:v>Is Conveniently Located</c:v>
                  </c:pt>
                  <c:pt idx="23">
                    <c:v>Is Easy To Get In And Out Of Quickly</c:v>
                  </c:pt>
                  <c:pt idx="24">
                    <c:v>Is Well-Organised/Easy To Shop</c:v>
                  </c:pt>
                  <c:pt idx="25">
                    <c:v>Offers One-Stop Shopping</c:v>
                  </c:pt>
                  <c:pt idx="26">
                    <c:v>Has Good Loyalty Program</c:v>
                  </c:pt>
                  <c:pt idx="27">
                    <c:v>Has Good Customer Service Policies</c:v>
                  </c:pt>
                  <c:pt idx="28">
                    <c:v>Has Helpful, Courteous, Knowledgeable Employees</c:v>
                  </c:pt>
                  <c:pt idx="29">
                    <c:v>Has Product Demonstrations/Product Samples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0598-403D-B011-B89D0C8E9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Sheet1!$A$2:$A$31</c:f>
              <c:numCache>
                <c:formatCode>0.0%</c:formatCode>
                <c:ptCount val="30"/>
                <c:pt idx="0">
                  <c:v>-6.7962947244778249E-2</c:v>
                </c:pt>
                <c:pt idx="1">
                  <c:v>2.9040194163738542E-2</c:v>
                </c:pt>
                <c:pt idx="2">
                  <c:v>-5.7367054815356477E-2</c:v>
                </c:pt>
                <c:pt idx="3">
                  <c:v>-6.0629397051100459E-2</c:v>
                </c:pt>
                <c:pt idx="4">
                  <c:v>-3.7531655537076603E-2</c:v>
                </c:pt>
                <c:pt idx="5">
                  <c:v>-1.4994656696415948E-2</c:v>
                </c:pt>
                <c:pt idx="6">
                  <c:v>-1.9401125220377402E-3</c:v>
                </c:pt>
                <c:pt idx="7">
                  <c:v>9.3075262596683195E-2</c:v>
                </c:pt>
                <c:pt idx="8">
                  <c:v>-8.889294985694518E-3</c:v>
                </c:pt>
                <c:pt idx="9">
                  <c:v>-4.0283684165803912E-2</c:v>
                </c:pt>
                <c:pt idx="10">
                  <c:v>-2.4168312034297729E-2</c:v>
                </c:pt>
                <c:pt idx="11">
                  <c:v>-2.8563359827831175E-2</c:v>
                </c:pt>
                <c:pt idx="12">
                  <c:v>0.11620002698841531</c:v>
                </c:pt>
                <c:pt idx="13">
                  <c:v>-4.6127322427935435E-3</c:v>
                </c:pt>
                <c:pt idx="14">
                  <c:v>0.12962365547316809</c:v>
                </c:pt>
                <c:pt idx="15">
                  <c:v>-1.9159792373219325E-2</c:v>
                </c:pt>
                <c:pt idx="16">
                  <c:v>-5.2967840098592789E-2</c:v>
                </c:pt>
                <c:pt idx="17">
                  <c:v>-2.6852328515052731E-2</c:v>
                </c:pt>
                <c:pt idx="18">
                  <c:v>-4.9258588066075915E-3</c:v>
                </c:pt>
                <c:pt idx="19">
                  <c:v>1.3212636830052527E-2</c:v>
                </c:pt>
                <c:pt idx="20">
                  <c:v>-3.4351601433797514E-2</c:v>
                </c:pt>
                <c:pt idx="21">
                  <c:v>-1.2258815187697517E-2</c:v>
                </c:pt>
                <c:pt idx="22">
                  <c:v>-2.1774210882251482E-3</c:v>
                </c:pt>
                <c:pt idx="23">
                  <c:v>-6.8917614468318109E-3</c:v>
                </c:pt>
                <c:pt idx="24">
                  <c:v>0.12537685002115326</c:v>
                </c:pt>
                <c:pt idx="25">
                  <c:v>0.13200000000000001</c:v>
                </c:pt>
                <c:pt idx="26">
                  <c:v>0.14599999999999999</c:v>
                </c:pt>
                <c:pt idx="27">
                  <c:v>0.17199999999999999</c:v>
                </c:pt>
                <c:pt idx="28">
                  <c:v>5.1999999999999998E-2</c:v>
                </c:pt>
                <c:pt idx="29">
                  <c:v>0.03</c:v>
                </c:pt>
              </c:numCache>
            </c:numRef>
          </c:xVal>
          <c:yVal>
            <c:numRef>
              <c:f>Sheet1!$C$2:$C$31</c:f>
              <c:numCache>
                <c:formatCode>General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0598-403D-B011-B89D0C8E9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1182976"/>
        <c:axId val="281185280"/>
      </c:scatterChart>
      <c:valAx>
        <c:axId val="281182976"/>
        <c:scaling>
          <c:orientation val="minMax"/>
          <c:max val="0.1"/>
          <c:min val="-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Franklin Gothic Book" panose="020B0503020102020204" pitchFamily="34" charset="0"/>
                  </a:rPr>
                  <a:t>Establishment Imagery Fair Share Weaknesses/Strengths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5280"/>
        <c:crossesAt val="100"/>
        <c:crossBetween val="midCat"/>
        <c:majorUnit val="5.000000000000001E-2"/>
      </c:valAx>
      <c:valAx>
        <c:axId val="281185280"/>
        <c:scaling>
          <c:orientation val="minMax"/>
          <c:max val="230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0" i="0" baseline="0" dirty="0">
                    <a:effectLst/>
                  </a:rPr>
                  <a:t>Category Correlation Index</a:t>
                </a:r>
                <a:endParaRPr lang="en-US" sz="9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2976"/>
        <c:crossesAt val="0"/>
        <c:crossBetween val="midCat"/>
        <c:majorUnit val="10"/>
      </c:valAx>
      <c:spPr>
        <a:gradFill>
          <a:gsLst>
            <a:gs pos="0">
              <a:schemeClr val="bg1">
                <a:lumMod val="95000"/>
              </a:schemeClr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>
              <a:lumMod val="7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0.41299999999999998</c:v>
                </c:pt>
                <c:pt idx="1">
                  <c:v>0.14399999999999999</c:v>
                </c:pt>
                <c:pt idx="2">
                  <c:v>0.124</c:v>
                </c:pt>
                <c:pt idx="3">
                  <c:v>9.7000000000000003E-2</c:v>
                </c:pt>
                <c:pt idx="4">
                  <c:v>9.0999999999999998E-2</c:v>
                </c:pt>
                <c:pt idx="5">
                  <c:v>7.9000000000000001E-2</c:v>
                </c:pt>
                <c:pt idx="6">
                  <c:v>7.0000000000000007E-2</c:v>
                </c:pt>
                <c:pt idx="7">
                  <c:v>6.4000000000000001E-2</c:v>
                </c:pt>
                <c:pt idx="8">
                  <c:v>6.0999999999999999E-2</c:v>
                </c:pt>
                <c:pt idx="9">
                  <c:v>5.2999999999999999E-2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2804773861357649E-2"/>
                  <c:y val="-1.70548307124610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38243867739547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SSD Regular</c:v>
                </c:pt>
                <c:pt idx="1">
                  <c:v>SSD Diet</c:v>
                </c:pt>
                <c:pt idx="2">
                  <c:v>Tap Water</c:v>
                </c:pt>
                <c:pt idx="3">
                  <c:v>Coffee</c:v>
                </c:pt>
                <c:pt idx="4">
                  <c:v>Tea</c:v>
                </c:pt>
                <c:pt idx="5">
                  <c:v>Juice/Juice Drinks</c:v>
                </c:pt>
                <c:pt idx="6">
                  <c:v>Sports Drinks</c:v>
                </c:pt>
                <c:pt idx="7">
                  <c:v>Protein Drinks</c:v>
                </c:pt>
                <c:pt idx="8">
                  <c:v>Milkshake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  <c:pt idx="9">
                  <c:v>-1.7999999999999999E-2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F-4E53-93DC-D5804D201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36-4AF0-A38F-3A853253AF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36-4AF0-A38F-3A853253AF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0.45600000000000002</c:v>
                </c:pt>
                <c:pt idx="1">
                  <c:v>0.54400000000000004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36-4AF0-A38F-3A853253A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DF-4791-BEE7-47FB0CEE9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5-4F5D-84AF-C9E72C975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DE682F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rgbClr val="DE682F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2E-3</c:v>
                </c:pt>
                <c:pt idx="1">
                  <c:v>3.0000000000000001E-3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870190722038889E-2"/>
          <c:y val="1.9164768214452246E-2"/>
          <c:w val="0.98244973992449258"/>
          <c:h val="0.9808352317855477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pattFill prst="trellis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8161"/>
              </a:solidFill>
            </a:ln>
            <a:effectLst/>
          </c:spPr>
          <c:invertIfNegative val="0"/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bubbleSize>
            <c:numRef>
              <c:f>Sheet1!$C$2:$C$13</c:f>
              <c:numCache>
                <c:formatCode>0.0%</c:formatCode>
                <c:ptCount val="12"/>
                <c:pt idx="0">
                  <c:v>1.2E-2</c:v>
                </c:pt>
                <c:pt idx="1">
                  <c:v>1.2999999999999999E-2</c:v>
                </c:pt>
                <c:pt idx="2">
                  <c:v>1.7999999999999999E-2</c:v>
                </c:pt>
                <c:pt idx="3">
                  <c:v>2.1999999999999999E-2</c:v>
                </c:pt>
                <c:pt idx="4">
                  <c:v>4.9000000000000002E-2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0A1-A14B-8356-65A0F8049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19895343"/>
        <c:axId val="1382894031"/>
      </c:bubbleChart>
      <c:valAx>
        <c:axId val="919895343"/>
        <c:scaling>
          <c:orientation val="minMax"/>
          <c:max val="2"/>
        </c:scaling>
        <c:delete val="1"/>
        <c:axPos val="b"/>
        <c:numFmt formatCode="General" sourceLinked="1"/>
        <c:majorTickMark val="out"/>
        <c:minorTickMark val="none"/>
        <c:tickLblPos val="nextTo"/>
        <c:crossAx val="1382894031"/>
        <c:crosses val="autoZero"/>
        <c:crossBetween val="midCat"/>
      </c:valAx>
      <c:valAx>
        <c:axId val="1382894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19895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0.14923748460779299</c:v>
                </c:pt>
                <c:pt idx="1">
                  <c:v>0.105277961695863</c:v>
                </c:pt>
                <c:pt idx="2">
                  <c:v>4.55088653451425E-2</c:v>
                </c:pt>
                <c:pt idx="3">
                  <c:v>0.12589211986891399</c:v>
                </c:pt>
                <c:pt idx="4">
                  <c:v>4.4401620380095902E-2</c:v>
                </c:pt>
                <c:pt idx="5">
                  <c:v>8.29467751928223E-2</c:v>
                </c:pt>
                <c:pt idx="6">
                  <c:v>5.53405092977243E-2</c:v>
                </c:pt>
                <c:pt idx="7">
                  <c:v>4.5418489977997897E-2</c:v>
                </c:pt>
                <c:pt idx="8">
                  <c:v>9.9220193197263294E-3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4127256751598223E-2"/>
                  <c:y val="-5.0657289789328451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1.7839907313919406E-2"/>
                  <c:y val="-2.891539013115537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692407626237955E-2"/>
                      <c:h val="4.71805582457130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TCCC Net</c:v>
                </c:pt>
                <c:pt idx="1">
                  <c:v>TCCC Sparkling Net</c:v>
                </c:pt>
                <c:pt idx="2">
                  <c:v>TCCC Stills Net</c:v>
                </c:pt>
                <c:pt idx="3">
                  <c:v>PBNA Net</c:v>
                </c:pt>
                <c:pt idx="4">
                  <c:v>PBNA Sparkling Net</c:v>
                </c:pt>
                <c:pt idx="5">
                  <c:v>PBNA Stills Net</c:v>
                </c:pt>
                <c:pt idx="6">
                  <c:v>Total DPSG</c:v>
                </c:pt>
                <c:pt idx="7">
                  <c:v>DPSG SSD</c:v>
                </c:pt>
                <c:pt idx="8">
                  <c:v>DPSG Stills</c:v>
                </c:pt>
              </c:strCache>
            </c:strRef>
          </c:cat>
          <c:val>
            <c:numRef>
              <c:f>Sheet1!$D$2:$D$10</c:f>
              <c:numCache>
                <c:formatCode>0.00%</c:formatCode>
                <c:ptCount val="9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  <c:pt idx="7">
                  <c:v>-1.6E-2</c:v>
                </c:pt>
                <c:pt idx="8">
                  <c:v>-1.7000000000000001E-2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29726007740233"/>
          <c:y val="3.7206668286675883E-2"/>
          <c:w val="0.90935246061006636"/>
          <c:h val="0.78026380499073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9.6643105491009407E-3</c:v>
                </c:pt>
                <c:pt idx="1">
                  <c:v>2.17504405655068E-2</c:v>
                </c:pt>
                <c:pt idx="2">
                  <c:v>5.3240938543231498E-3</c:v>
                </c:pt>
                <c:pt idx="3">
                  <c:v>7.9894354793051993E-3</c:v>
                </c:pt>
                <c:pt idx="4">
                  <c:v>9.3113858656789505E-3</c:v>
                </c:pt>
                <c:pt idx="5">
                  <c:v>5.9777451719876199E-3</c:v>
                </c:pt>
                <c:pt idx="6">
                  <c:v>4.2445251334399699E-3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12648614346E-2"/>
                  <c:y val="-3.405257193072142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2.6329300444838565E-2"/>
                  <c:y val="-1.46828122189537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1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836801874447167E-2"/>
                      <c:h val="3.294788694327981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B11-4700-8EF0-9901BCE4D7A1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SINGLE-SERVING CAN NET</c:v>
                </c:pt>
                <c:pt idx="1">
                  <c:v>SINGLE-SERVING BOTTLE NET</c:v>
                </c:pt>
                <c:pt idx="2">
                  <c:v>FOUNTAIN CUP</c:v>
                </c:pt>
                <c:pt idx="3">
                  <c:v>MULTI-PACK OF CANS NET</c:v>
                </c:pt>
                <c:pt idx="4">
                  <c:v>MULTI SERVE PACKAGE NET</c:v>
                </c:pt>
                <c:pt idx="5">
                  <c:v>MULTI-PACK OF BOTTLES</c:v>
                </c:pt>
                <c:pt idx="6">
                  <c:v>OTHER PACKAGES</c:v>
                </c:pt>
              </c:strCache>
            </c:strRef>
          </c:cat>
          <c:val>
            <c:numRef>
              <c:f>Sheet1!$D$2:$D$8</c:f>
              <c:numCache>
                <c:formatCode>0.00%</c:formatCode>
                <c:ptCount val="7"/>
                <c:pt idx="0">
                  <c:v>1.2999999999999998E-2</c:v>
                </c:pt>
                <c:pt idx="1">
                  <c:v>1.0999999999999999E-2</c:v>
                </c:pt>
                <c:pt idx="2">
                  <c:v>5.0000000000000001E-3</c:v>
                </c:pt>
                <c:pt idx="3">
                  <c:v>1E-3</c:v>
                </c:pt>
                <c:pt idx="4">
                  <c:v>-8.0000000000000002E-3</c:v>
                </c:pt>
                <c:pt idx="5">
                  <c:v>-1.2E-2</c:v>
                </c:pt>
                <c:pt idx="6">
                  <c:v>-1.4999999999999958E-2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00288"/>
        <c:axId val="11689989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valAx>
        <c:axId val="116899896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900288"/>
        <c:crosses val="max"/>
        <c:crossBetween val="between"/>
      </c:valAx>
      <c:catAx>
        <c:axId val="11690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8998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790647926210716E-2"/>
          <c:y val="3.1564905476306616E-2"/>
          <c:w val="0.90935246061006636"/>
          <c:h val="0.560295661665853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11-4700-8EF0-9901BCE4D7A1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11-4700-8EF0-9901BCE4D7A1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9.5000000000000001E-2</c:v>
                </c:pt>
                <c:pt idx="1">
                  <c:v>0.04</c:v>
                </c:pt>
                <c:pt idx="2">
                  <c:v>0.20100000000000001</c:v>
                </c:pt>
                <c:pt idx="3">
                  <c:v>0.05</c:v>
                </c:pt>
                <c:pt idx="4">
                  <c:v>0.13</c:v>
                </c:pt>
                <c:pt idx="5">
                  <c:v>0.06</c:v>
                </c:pt>
                <c:pt idx="6">
                  <c:v>0.08</c:v>
                </c:pt>
                <c:pt idx="7" formatCode="0.00%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11-4700-8EF0-9901BCE4D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8130192716699679E-2"/>
                  <c:y val="-1.9887377606986067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11-4700-8EF0-9901BCE4D7A1}"/>
                </c:ext>
              </c:extLst>
            </c:dLbl>
            <c:dLbl>
              <c:idx val="1"/>
              <c:layout>
                <c:manualLayout>
                  <c:x val="-5.9446277422431505E-2"/>
                  <c:y val="-7.063062987226621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 sz="10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 sz="100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52393672204125E-2"/>
                      <c:h val="9.08555546903881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B11-4700-8EF0-9901BCE4D7A1}"/>
                </c:ext>
              </c:extLst>
            </c:dLbl>
            <c:dLbl>
              <c:idx val="4"/>
              <c:layout>
                <c:manualLayout>
                  <c:x val="-4.0127422253740289E-2"/>
                  <c:y val="3.2817835175425031E-3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F66-4F09-A0D6-93B8B1EBBE39}"/>
                </c:ext>
              </c:extLst>
            </c:dLbl>
            <c:dLbl>
              <c:idx val="7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3984A1F4-1857-4FA5-8BA3-CA3AC10BCF45}" type="VALUE">
                      <a:rPr lang="en-US" sz="10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00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1-4700-8EF0-9901BCE4D7A1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Fountain Dispenser</c:v>
                </c:pt>
                <c:pt idx="1">
                  <c:v>Case/Cooler, Near Checkout</c:v>
                </c:pt>
                <c:pt idx="2">
                  <c:v>Case/Cooler, Back of Store</c:v>
                </c:pt>
                <c:pt idx="3">
                  <c:v>Case/Cooler, Deli/Bakery/Cafe</c:v>
                </c:pt>
                <c:pt idx="4">
                  <c:v>Case/Cooler, Aisle of Store</c:v>
                </c:pt>
                <c:pt idx="5">
                  <c:v>Cooler/Bin with Ice, Front of Store</c:v>
                </c:pt>
                <c:pt idx="6">
                  <c:v>Vending Machine</c:v>
                </c:pt>
                <c:pt idx="7">
                  <c:v>Others</c:v>
                </c:pt>
              </c:strCache>
            </c:strRef>
          </c:cat>
          <c:val>
            <c:numRef>
              <c:f>Sheet1!$D$2:$D$9</c:f>
              <c:numCache>
                <c:formatCode>0.0%</c:formatCode>
                <c:ptCount val="8"/>
                <c:pt idx="0">
                  <c:v>3.5999999999999997E-2</c:v>
                </c:pt>
                <c:pt idx="1">
                  <c:v>0.14000000000000001</c:v>
                </c:pt>
                <c:pt idx="2">
                  <c:v>7.2999999999999995E-2</c:v>
                </c:pt>
                <c:pt idx="3">
                  <c:v>0.34100000000000003</c:v>
                </c:pt>
                <c:pt idx="4">
                  <c:v>0.08</c:v>
                </c:pt>
                <c:pt idx="5" formatCode="0.00%">
                  <c:v>0.22</c:v>
                </c:pt>
                <c:pt idx="6" formatCode="0.00%">
                  <c:v>0.08</c:v>
                </c:pt>
                <c:pt idx="7" formatCode="0.00%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B11-4700-8EF0-9901BCE4D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148448"/>
        <c:axId val="11689793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1641006525845156"/>
          <c:y val="0.75807600561550448"/>
          <c:w val="0.36717986948309694"/>
          <c:h val="9.0828852033835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99490810117172E-2"/>
          <c:y val="2.943975824777224E-2"/>
          <c:w val="0.90935246061006636"/>
          <c:h val="0.621678063245809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AD-4546-BFF0-E18EBF8F1FFD}"/>
              </c:ext>
            </c:extLst>
          </c:dPt>
          <c:dPt>
            <c:idx val="17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AD-4546-BFF0-E18EBF8F1FFD}"/>
              </c:ext>
            </c:extLst>
          </c:dPt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2.4E-2</c:v>
                </c:pt>
                <c:pt idx="1">
                  <c:v>0.06</c:v>
                </c:pt>
                <c:pt idx="2">
                  <c:v>0.05</c:v>
                </c:pt>
                <c:pt idx="3">
                  <c:v>7.0000000000000007E-2</c:v>
                </c:pt>
                <c:pt idx="4" formatCode="0.00%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AD-4546-BFF0-E18EBF8F1F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AD-4546-BFF0-E18EBF8F1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7"/>
        <c:overlap val="100"/>
        <c:axId val="197148448"/>
        <c:axId val="1168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6333947905084152E-2"/>
                  <c:y val="-5.7661163194650991E-2"/>
                </c:manualLayout>
              </c:layout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AD-4546-BFF0-E18EBF8F1FFD}"/>
                </c:ext>
              </c:extLst>
            </c:dLbl>
            <c:dLbl>
              <c:idx val="1"/>
              <c:layout>
                <c:manualLayout>
                  <c:x val="-3.8202113706848555E-2"/>
                  <c:y val="-0.10439562686638197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CE9E592A-3EAA-42F4-94FA-EFC8492FBC90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623007334158035E-2"/>
                      <c:h val="0.108495532580633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1AD-4546-BFF0-E18EBF8F1FFD}"/>
                </c:ext>
              </c:extLst>
            </c:dLbl>
            <c:dLbl>
              <c:idx val="19"/>
              <c:numFmt formatCode="0.0%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1AD-4546-BFF0-E18EBF8F1FFD}"/>
                </c:ext>
              </c:extLst>
            </c:dLbl>
            <c:numFmt formatCode="0.0%" sourceLinked="0"/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   Beverage Aisle</c:v>
                </c:pt>
                <c:pt idx="1">
                  <c:v>   Display at Entrance of Store</c:v>
                </c:pt>
                <c:pt idx="2">
                  <c:v>   Display at End of Aisle</c:v>
                </c:pt>
                <c:pt idx="3">
                  <c:v>Snack Bar/Café</c:v>
                </c:pt>
                <c:pt idx="4">
                  <c:v>Others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 formatCode="0.0%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0.01</c:v>
                </c:pt>
                <c:pt idx="4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1AD-4546-BFF0-E18EBF8F1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148448"/>
        <c:axId val="116897936"/>
      </c:lineChart>
      <c:catAx>
        <c:axId val="19714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97936"/>
        <c:crosses val="autoZero"/>
        <c:auto val="1"/>
        <c:lblAlgn val="ctr"/>
        <c:lblOffset val="100"/>
        <c:noMultiLvlLbl val="0"/>
      </c:catAx>
      <c:valAx>
        <c:axId val="116897936"/>
        <c:scaling>
          <c:orientation val="minMax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4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0.3371498855224867"/>
          <c:y val="0.78168462160779506"/>
          <c:w val="0.36717981951419726"/>
          <c:h val="9.0828852033835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021505376344093E-2"/>
          <c:y val="2.0950846091861403E-2"/>
          <c:w val="0.82849462365591398"/>
          <c:h val="0.9580983078162772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7770"/>
            </a:solidFill>
            <a:ln>
              <a:noFill/>
            </a:ln>
          </c:spPr>
          <c:invertIfNegative val="0"/>
          <c:dLbls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Sheet1!$B$2:$C$2</c:f>
              <c:numCache>
                <c:formatCode>#,##0.0"%";"-"#,##0.0"%"</c:formatCode>
                <c:ptCount val="2"/>
                <c:pt idx="0">
                  <c:v>60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4B-477B-9475-0EA11912E24A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Sheet1!$B$3:$C$3</c:f>
              <c:numCache>
                <c:formatCode>#,##0.0"%";"-"#,##0.0"%"</c:formatCode>
                <c:ptCount val="2"/>
                <c:pt idx="0">
                  <c:v>40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4B-477B-9475-0EA11912E24A}"/>
            </c:ext>
          </c:extLst>
        </c:ser>
        <c:ser>
          <c:idx val="2"/>
          <c:order val="2"/>
          <c:spPr>
            <a:solidFill>
              <a:srgbClr val="C0C0C0"/>
            </a:solidFill>
            <a:ln>
              <a:noFill/>
            </a:ln>
          </c:spPr>
          <c:invertIfNegative val="0"/>
          <c:dLbls>
            <c:dLbl>
              <c:idx val="0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EE4B-477B-9475-0EA11912E24A}"/>
                </c:ext>
              </c:extLst>
            </c:dLbl>
            <c:dLbl>
              <c:idx val="1"/>
              <c:numFmt formatCode="#,##0.0&quot;%&quot;;&quot;-&quot;#,##0.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4B-477B-9475-0EA11912E2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latin typeface="Franklin Gothic Book" panose="020B05030201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Sheet1!$B$4:$C$4</c:f>
              <c:numCache>
                <c:formatCode>#,##0.0"%";"-"#,##0.0"%"</c:formatCode>
                <c:ptCount val="2"/>
                <c:pt idx="0">
                  <c:v>80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4B-477B-9475-0EA11912E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06828527"/>
        <c:axId val="1"/>
      </c:barChart>
      <c:catAx>
        <c:axId val="506828527"/>
        <c:scaling>
          <c:orientation val="maxMin"/>
        </c:scaling>
        <c:delete val="0"/>
        <c:axPos val="l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t"/>
        <c:numFmt formatCode="#,##0.0&quot;%&quot;;&quot;-&quot;#,##0.0&quot;%&quot;" sourceLinked="1"/>
        <c:majorTickMark val="out"/>
        <c:minorTickMark val="none"/>
        <c:tickLblPos val="nextTo"/>
        <c:crossAx val="50682852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0.32300000000000001</c:v>
                </c:pt>
                <c:pt idx="1">
                  <c:v>0.67700000000000005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Sheet1!$C$2:$C$15</c:f>
              <c:numCache>
                <c:formatCode>######0.0%</c:formatCode>
                <c:ptCount val="14"/>
                <c:pt idx="0">
                  <c:v>0.441352685470838</c:v>
                </c:pt>
                <c:pt idx="1">
                  <c:v>0.245168343967022</c:v>
                </c:pt>
                <c:pt idx="2">
                  <c:v>0.30622237194549401</c:v>
                </c:pt>
                <c:pt idx="3">
                  <c:v>0.23861415033505001</c:v>
                </c:pt>
                <c:pt idx="4">
                  <c:v>0.51317441955397403</c:v>
                </c:pt>
                <c:pt idx="5">
                  <c:v>0.26367729751670699</c:v>
                </c:pt>
                <c:pt idx="6">
                  <c:v>0.19833807309045201</c:v>
                </c:pt>
                <c:pt idx="7">
                  <c:v>0.30662893261648499</c:v>
                </c:pt>
                <c:pt idx="8">
                  <c:v>0.176224857533755</c:v>
                </c:pt>
                <c:pt idx="9">
                  <c:v>0.156087327509212</c:v>
                </c:pt>
                <c:pt idx="10">
                  <c:v>0.24497999377801399</c:v>
                </c:pt>
                <c:pt idx="11">
                  <c:v>5.2893375080349303E-2</c:v>
                </c:pt>
                <c:pt idx="12" formatCode="0.0%">
                  <c:v>0.20799999999999999</c:v>
                </c:pt>
                <c:pt idx="13" formatCode="0.0%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4FC1-A167-5D53E5DB06A3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Carries High-Quality Products</c:v>
                </c:pt>
                <c:pt idx="1">
                  <c:v>Has Good Selection</c:v>
                </c:pt>
                <c:pt idx="2">
                  <c:v>Offers Unique Appealing Products</c:v>
                </c:pt>
                <c:pt idx="3">
                  <c:v>Rarely Runs Out Of Stock</c:v>
                </c:pt>
                <c:pt idx="4">
                  <c:v>Has A Pharmacy I Trust</c:v>
                </c:pt>
                <c:pt idx="5">
                  <c:v>Has A Familiar Layout</c:v>
                </c:pt>
                <c:pt idx="6">
                  <c:v>Has Easy, Quick Checkout Experience</c:v>
                </c:pt>
                <c:pt idx="7">
                  <c:v>Has Convenient Hours</c:v>
                </c:pt>
                <c:pt idx="8">
                  <c:v>Has Items Frequently Buy In Convenient Location</c:v>
                </c:pt>
                <c:pt idx="9">
                  <c:v>Good Place To Grab Quick Meal, Beverage, Snack</c:v>
                </c:pt>
                <c:pt idx="10">
                  <c:v>Is Conveniently Located</c:v>
                </c:pt>
                <c:pt idx="11">
                  <c:v>Is Easy To Get In And Out Of Quickly</c:v>
                </c:pt>
                <c:pt idx="12">
                  <c:v>Is Well-Organised/Easy To Shop</c:v>
                </c:pt>
                <c:pt idx="13">
                  <c:v>Offers One-Stop Shopping</c:v>
                </c:pt>
              </c:strCache>
            </c:strRef>
          </c:cat>
          <c:val>
            <c:numRef>
              <c:f>Sheet1!$D$2:$D$15</c:f>
              <c:numCache>
                <c:formatCode>0.0%</c:formatCode>
                <c:ptCount val="14"/>
                <c:pt idx="0">
                  <c:v>2.7430736112219023E-2</c:v>
                </c:pt>
                <c:pt idx="1">
                  <c:v>0.14491974719377601</c:v>
                </c:pt>
                <c:pt idx="2">
                  <c:v>8.0208751907988984E-2</c:v>
                </c:pt>
                <c:pt idx="3">
                  <c:v>2.5256094840730992E-2</c:v>
                </c:pt>
                <c:pt idx="4">
                  <c:v>7.0506062677510029E-3</c:v>
                </c:pt>
                <c:pt idx="5">
                  <c:v>0.20576784319118002</c:v>
                </c:pt>
                <c:pt idx="6">
                  <c:v>0.213341702145494</c:v>
                </c:pt>
                <c:pt idx="7">
                  <c:v>9.2934720305684004E-2</c:v>
                </c:pt>
                <c:pt idx="8">
                  <c:v>0.19210363413481502</c:v>
                </c:pt>
                <c:pt idx="9">
                  <c:v>0.15839079070524997</c:v>
                </c:pt>
                <c:pt idx="10">
                  <c:v>5.9037377969694993E-2</c:v>
                </c:pt>
                <c:pt idx="11">
                  <c:v>0.11405168169152369</c:v>
                </c:pt>
                <c:pt idx="12">
                  <c:v>9.2999999999999999E-2</c:v>
                </c:pt>
                <c:pt idx="13">
                  <c:v>5.8000000000000003E-2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2-4FC1-A167-5D53E5DB0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8728"/>
        <c:axId val="316509120"/>
      </c:barChart>
      <c:catAx>
        <c:axId val="3165087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09120"/>
        <c:crosses val="autoZero"/>
        <c:auto val="1"/>
        <c:lblAlgn val="ctr"/>
        <c:lblOffset val="100"/>
        <c:noMultiLvlLbl val="0"/>
      </c:catAx>
      <c:valAx>
        <c:axId val="316509120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043965215323534E-3"/>
          <c:y val="0.9567631637367408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Sheet1!$C$2:$C$17</c:f>
              <c:numCache>
                <c:formatCode>######0.0%</c:formatCode>
                <c:ptCount val="16"/>
                <c:pt idx="0">
                  <c:v>0.34068480001199702</c:v>
                </c:pt>
                <c:pt idx="1">
                  <c:v>0.37204643890511802</c:v>
                </c:pt>
                <c:pt idx="2">
                  <c:v>0.239320044626114</c:v>
                </c:pt>
                <c:pt idx="3">
                  <c:v>0.45541885370325402</c:v>
                </c:pt>
                <c:pt idx="4">
                  <c:v>0.42112714928289202</c:v>
                </c:pt>
                <c:pt idx="5">
                  <c:v>0.37034643610162499</c:v>
                </c:pt>
                <c:pt idx="6">
                  <c:v>0.43612874126678702</c:v>
                </c:pt>
                <c:pt idx="7">
                  <c:v>0.139016880714907</c:v>
                </c:pt>
                <c:pt idx="8">
                  <c:v>0.19333457618140601</c:v>
                </c:pt>
                <c:pt idx="9">
                  <c:v>0.28154448104298901</c:v>
                </c:pt>
                <c:pt idx="10">
                  <c:v>8.5637057831857794E-2</c:v>
                </c:pt>
                <c:pt idx="11">
                  <c:v>0.438820807238823</c:v>
                </c:pt>
                <c:pt idx="12">
                  <c:v>0.231103966862202</c:v>
                </c:pt>
                <c:pt idx="13" formatCode="0.0%">
                  <c:v>0.14899999999999999</c:v>
                </c:pt>
                <c:pt idx="14" formatCode="0.0%">
                  <c:v>0.14199999999999999</c:v>
                </c:pt>
                <c:pt idx="15" formatCode="0.0%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8-49C1-9AEC-773607FCA41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1.7158983775109611E-2"/>
                  <c:y val="-2.26382066975223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B9-4484-9DDE-551686787A14}"/>
                </c:ext>
              </c:extLst>
            </c:dLbl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Has Clean Shopping Area</c:v>
                </c:pt>
                <c:pt idx="1">
                  <c:v>Has Clean Restrooms</c:v>
                </c:pt>
                <c:pt idx="2">
                  <c:v>Has Good, Safe Parking Facilities</c:v>
                </c:pt>
                <c:pt idx="3">
                  <c:v>Is A Store I Trust</c:v>
                </c:pt>
                <c:pt idx="4">
                  <c:v>Is Family-Friendly</c:v>
                </c:pt>
                <c:pt idx="5">
                  <c:v>Has Friendly, Comfortable Atmosphere</c:v>
                </c:pt>
                <c:pt idx="6">
                  <c:v>Is A Fun Place To Shop</c:v>
                </c:pt>
                <c:pt idx="7">
                  <c:v>Has Good Coupon Policy</c:v>
                </c:pt>
                <c:pt idx="8">
                  <c:v>Has Good Fuel Prices</c:v>
                </c:pt>
                <c:pt idx="9">
                  <c:v>Has Low Everyday Prices</c:v>
                </c:pt>
                <c:pt idx="10">
                  <c:v>Provides Good Overall Value</c:v>
                </c:pt>
                <c:pt idx="11">
                  <c:v>Has Good Customer Service Policies</c:v>
                </c:pt>
                <c:pt idx="12">
                  <c:v>Has Helpful, Courteous, Knowledgeable Employees</c:v>
                </c:pt>
                <c:pt idx="13">
                  <c:v>Has Product Demonstrations/Product Samples</c:v>
                </c:pt>
                <c:pt idx="14">
                  <c:v>Has Good Sales</c:v>
                </c:pt>
                <c:pt idx="15">
                  <c:v>Has Good Loyalty Program</c:v>
                </c:pt>
              </c:strCache>
            </c:strRef>
          </c:cat>
          <c:val>
            <c:numRef>
              <c:f>Sheet1!$D$2:$D$17</c:f>
              <c:numCache>
                <c:formatCode>0.0%</c:formatCode>
                <c:ptCount val="16"/>
                <c:pt idx="0">
                  <c:v>0.25804792944625093</c:v>
                </c:pt>
                <c:pt idx="1">
                  <c:v>0.21228472161890999</c:v>
                </c:pt>
                <c:pt idx="2">
                  <c:v>2.3244755646065984E-2</c:v>
                </c:pt>
                <c:pt idx="3">
                  <c:v>0</c:v>
                </c:pt>
                <c:pt idx="4">
                  <c:v>0</c:v>
                </c:pt>
                <c:pt idx="5">
                  <c:v>3.8692682163812997E-2</c:v>
                </c:pt>
                <c:pt idx="6">
                  <c:v>0.20258705189130299</c:v>
                </c:pt>
                <c:pt idx="7">
                  <c:v>8.4857289601530994E-2</c:v>
                </c:pt>
                <c:pt idx="8">
                  <c:v>0.376712660313264</c:v>
                </c:pt>
                <c:pt idx="9">
                  <c:v>0.16163397934738999</c:v>
                </c:pt>
                <c:pt idx="10">
                  <c:v>0.16098221894994422</c:v>
                </c:pt>
                <c:pt idx="11">
                  <c:v>6.3709064672090032E-3</c:v>
                </c:pt>
                <c:pt idx="12">
                  <c:v>0</c:v>
                </c:pt>
                <c:pt idx="13">
                  <c:v>5.8000000000000003E-2</c:v>
                </c:pt>
                <c:pt idx="14">
                  <c:v>6.2E-2</c:v>
                </c:pt>
                <c:pt idx="15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8-49C1-9AEC-773607FCA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16509904"/>
        <c:axId val="316510296"/>
      </c:barChart>
      <c:catAx>
        <c:axId val="3165099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6510296"/>
        <c:crosses val="autoZero"/>
        <c:auto val="1"/>
        <c:lblAlgn val="ctr"/>
        <c:lblOffset val="100"/>
        <c:noMultiLvlLbl val="0"/>
      </c:catAx>
      <c:valAx>
        <c:axId val="316510296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31650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676320268954396"/>
          <c:w val="0.17039855262331235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C4-4D88-9E1F-E02BEE25C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7-4452-B4F2-FA28D586A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6B-488F-A620-B7783B168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B-46D8-99E7-639390769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3-49CC-A5CE-5457FF60DB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4-4920-A00F-2229A2BF6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5-4D6D-A150-B1CE483898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5-4D6D-A150-B1CE483898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0.23599999999999999</c:v>
                </c:pt>
                <c:pt idx="1">
                  <c:v>0.76400000000000001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25-4D6D-A150-B1CE483898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Trip Share</c:v>
                </c:pt>
              </c:strCache>
            </c:strRef>
          </c:tx>
          <c:spPr>
            <a:solidFill>
              <a:srgbClr val="008161"/>
            </a:solidFill>
            <a:ln>
              <a:solidFill>
                <a:srgbClr val="008161"/>
              </a:solidFill>
            </a:ln>
            <a:effectLst/>
          </c:spPr>
          <c:invertIfNegative val="0"/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Sheet1!$B$2:$B$19</c:f>
              <c:numCache>
                <c:formatCode>0.00%</c:formatCode>
                <c:ptCount val="18"/>
                <c:pt idx="0">
                  <c:v>3.5000000000000003E-2</c:v>
                </c:pt>
                <c:pt idx="1">
                  <c:v>0.106</c:v>
                </c:pt>
                <c:pt idx="2">
                  <c:v>5.0000000000000001E-3</c:v>
                </c:pt>
                <c:pt idx="3">
                  <c:v>5.0000000000000001E-3</c:v>
                </c:pt>
                <c:pt idx="4">
                  <c:v>6.0000000000000001E-3</c:v>
                </c:pt>
                <c:pt idx="5">
                  <c:v>4.0000000000000001E-3</c:v>
                </c:pt>
                <c:pt idx="6">
                  <c:v>1.4E-2</c:v>
                </c:pt>
                <c:pt idx="7">
                  <c:v>5.0000000000000001E-3</c:v>
                </c:pt>
                <c:pt idx="8">
                  <c:v>0.17699999999999999</c:v>
                </c:pt>
                <c:pt idx="9">
                  <c:v>8.0000000000000002E-3</c:v>
                </c:pt>
                <c:pt idx="10">
                  <c:v>1.2E-2</c:v>
                </c:pt>
                <c:pt idx="11">
                  <c:v>2E-3</c:v>
                </c:pt>
                <c:pt idx="12">
                  <c:v>3.0000000000000001E-3</c:v>
                </c:pt>
                <c:pt idx="13">
                  <c:v>3.0000000000000001E-3</c:v>
                </c:pt>
                <c:pt idx="14">
                  <c:v>1.7999999999999999E-2</c:v>
                </c:pt>
                <c:pt idx="15">
                  <c:v>2.1999999999999999E-2</c:v>
                </c:pt>
                <c:pt idx="16">
                  <c:v>4.3999999999999997E-2</c:v>
                </c:pt>
                <c:pt idx="17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1-4245-9022-E0D33AD48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100"/>
        <c:axId val="203582624"/>
        <c:axId val="2035830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Gap v. YAGO</c:v>
                </c:pt>
              </c:strCache>
            </c:strRef>
          </c:tx>
          <c:spPr>
            <a:ln w="28575" cap="sq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3FD76F3-1299-4277-9460-7F4D5A4D6034}" type="VALUE">
                      <a:rPr lang="en-US">
                        <a:solidFill>
                          <a:srgbClr val="00B050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F0-42B1-9E28-8993B1F0255A}"/>
                </c:ext>
              </c:extLst>
            </c:dLbl>
            <c:dLbl>
              <c:idx val="2"/>
              <c:numFmt formatCode="0.0%" sourceLinked="0"/>
              <c:spPr>
                <a:solidFill>
                  <a:srgbClr val="EEEEEE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98A-43CD-BCD9-3A154F570182}"/>
                </c:ext>
              </c:extLst>
            </c:dLbl>
            <c:dLbl>
              <c:idx val="17"/>
              <c:tx>
                <c:rich>
                  <a:bodyPr rot="0" spcFirstLastPara="1" vertOverflow="ellipsis" vert="horz" wrap="square" lIns="38100" tIns="19050" rIns="38100" bIns="19050" anchor="t" anchorCtr="0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defRPr>
                    </a:pPr>
                    <a:fld id="{80611B7E-B955-472D-8612-4FC53BC07ADC}" type="VALUE">
                      <a:rPr lang="en-US" sz="11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>
                        <a:defRPr sz="11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8F0-42B1-9E28-8993B1F0255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7-ELEVEN</c:v>
                </c:pt>
                <c:pt idx="1">
                  <c:v>CASEY'S GENERAL STORE</c:v>
                </c:pt>
                <c:pt idx="2">
                  <c:v>CIRCLE K</c:v>
                </c:pt>
                <c:pt idx="3">
                  <c:v>HESS</c:v>
                </c:pt>
                <c:pt idx="4">
                  <c:v>KANGAROO EXPRESS</c:v>
                </c:pt>
                <c:pt idx="5">
                  <c:v>QUIKTRIP</c:v>
                </c:pt>
                <c:pt idx="6">
                  <c:v>RACETRAC</c:v>
                </c:pt>
                <c:pt idx="7">
                  <c:v>SHEETZ</c:v>
                </c:pt>
                <c:pt idx="8">
                  <c:v>SPEEDWAY</c:v>
                </c:pt>
                <c:pt idx="9">
                  <c:v>STRIPES</c:v>
                </c:pt>
                <c:pt idx="10">
                  <c:v>WAWA</c:v>
                </c:pt>
                <c:pt idx="11">
                  <c:v>DOLLAR</c:v>
                </c:pt>
                <c:pt idx="12">
                  <c:v>99 CENTS ONLY STORE</c:v>
                </c:pt>
                <c:pt idx="13">
                  <c:v>DOLLAR GENERAL</c:v>
                </c:pt>
                <c:pt idx="14">
                  <c:v>DOLLAR TREE</c:v>
                </c:pt>
                <c:pt idx="15">
                  <c:v>FAMILY DOLLAR</c:v>
                </c:pt>
                <c:pt idx="16">
                  <c:v>SUPERMARKET/GROCERY</c:v>
                </c:pt>
                <c:pt idx="17">
                  <c:v>ALBERTSONS</c:v>
                </c:pt>
              </c:strCache>
            </c:strRef>
          </c:cat>
          <c:val>
            <c:numRef>
              <c:f>Sheet1!$D$2:$D$19</c:f>
              <c:numCache>
                <c:formatCode>0.00%</c:formatCode>
                <c:ptCount val="18"/>
                <c:pt idx="0">
                  <c:v>5.0000000000000044E-3</c:v>
                </c:pt>
                <c:pt idx="1">
                  <c:v>4.9999999999999906E-3</c:v>
                </c:pt>
                <c:pt idx="2">
                  <c:v>2E-3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-9.9999999999999915E-4</c:v>
                </c:pt>
                <c:pt idx="10">
                  <c:v>-9.9999999999999915E-4</c:v>
                </c:pt>
                <c:pt idx="11">
                  <c:v>-1E-3</c:v>
                </c:pt>
                <c:pt idx="12">
                  <c:v>-1E-3</c:v>
                </c:pt>
                <c:pt idx="13">
                  <c:v>-1E-3</c:v>
                </c:pt>
                <c:pt idx="14">
                  <c:v>-1.0000000000000009E-3</c:v>
                </c:pt>
                <c:pt idx="15">
                  <c:v>-1.0000000000000009E-3</c:v>
                </c:pt>
                <c:pt idx="16">
                  <c:v>-1.0000000000000009E-3</c:v>
                </c:pt>
                <c:pt idx="17">
                  <c:v>-3.9999999999999966E-3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41-4245-9022-E0D33AD48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583800"/>
        <c:axId val="203583408"/>
      </c:lineChart>
      <c:catAx>
        <c:axId val="20358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016"/>
        <c:crosses val="autoZero"/>
        <c:auto val="1"/>
        <c:lblAlgn val="ctr"/>
        <c:lblOffset val="100"/>
        <c:noMultiLvlLbl val="0"/>
      </c:catAx>
      <c:valAx>
        <c:axId val="203583016"/>
        <c:scaling>
          <c:orientation val="minMax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2624"/>
        <c:crosses val="autoZero"/>
        <c:crossBetween val="between"/>
      </c:valAx>
      <c:valAx>
        <c:axId val="203583408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3583800"/>
        <c:crosses val="max"/>
        <c:crossBetween val="between"/>
      </c:valAx>
      <c:catAx>
        <c:axId val="203583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583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71-4E18-8E82-712921E317E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71-4E18-8E82-712921E317E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0.19</c:v>
                </c:pt>
                <c:pt idx="1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71-4E18-8E82-712921E31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99-4484-8F65-B4D62EF1690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99-4484-8F65-B4D62EF1690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0.13700000000000001</c:v>
                </c:pt>
                <c:pt idx="1">
                  <c:v>0.86299999999999999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99-4484-8F65-B4D62EF1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08-41AC-B5A5-88505074CC7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08-41AC-B5A5-88505074CC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8-41AC-B5A5-88505074C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A-423B-85B4-9912A2CC3FA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AA-423B-85B4-9912A2CC3F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AA-423B-85B4-9912A2CC3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865826738793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50-4CE6-B51C-1ED2F7E1F13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50-4CE6-B51C-1ED2F7E1F1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0.14799999999999999</c:v>
                </c:pt>
                <c:pt idx="1">
                  <c:v>0.85199999999999998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50-4CE6-B51C-1ED2F7E1F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AE-4CCD-9A24-BCF001FFDCD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AE-4CCD-9A24-BCF001FFDCD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0.78700000000000003</c:v>
                </c:pt>
                <c:pt idx="1">
                  <c:v>0.21299999999999997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AE-4CCD-9A24-BCF001FFD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84545683034918E-3"/>
          <c:y val="3.9941575887841335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Look for grocery coupons/ deal on internet</c:v>
                </c:pt>
                <c:pt idx="1">
                  <c:v>Compare proces between stores</c:v>
                </c:pt>
                <c:pt idx="2">
                  <c:v>Choose based on price, coupons, discounts</c:v>
                </c:pt>
                <c:pt idx="3">
                  <c:v>Fixed budget for grocery shopping</c:v>
                </c:pt>
                <c:pt idx="4">
                  <c:v>Wait until payday to stock up</c:v>
                </c:pt>
                <c:pt idx="5">
                  <c:v>Go more than one store get best deal</c:v>
                </c:pt>
                <c:pt idx="6">
                  <c:v>Use snap/wic help pay for items</c:v>
                </c:pt>
                <c:pt idx="7">
                  <c:v>Prefer buy organic or buy natural foods</c:v>
                </c:pt>
                <c:pt idx="8">
                  <c:v>Intent purchase healthy, buy unhealthy</c:v>
                </c:pt>
                <c:pt idx="9">
                  <c:v>Prefer buy high-quality products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0.1</c:v>
                </c:pt>
                <c:pt idx="1">
                  <c:v>0.34599999999999997</c:v>
                </c:pt>
                <c:pt idx="2">
                  <c:v>0.32200000000000001</c:v>
                </c:pt>
                <c:pt idx="3">
                  <c:v>0.32200000000000001</c:v>
                </c:pt>
                <c:pt idx="4">
                  <c:v>0.29599999999999999</c:v>
                </c:pt>
                <c:pt idx="5">
                  <c:v>0.27800000000000002</c:v>
                </c:pt>
                <c:pt idx="6">
                  <c:v>0.27700000000000002</c:v>
                </c:pt>
                <c:pt idx="7">
                  <c:v>0.245</c:v>
                </c:pt>
                <c:pt idx="8">
                  <c:v>0.21</c:v>
                </c:pt>
                <c:pt idx="9">
                  <c:v>0.123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DC9-45A2-AEAD-AB3E114AA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Look for grocery coupons/ deal on internet</c:v>
                </c:pt>
                <c:pt idx="1">
                  <c:v>Compare proces between stores</c:v>
                </c:pt>
                <c:pt idx="2">
                  <c:v>Choose based on price, coupons, discounts</c:v>
                </c:pt>
                <c:pt idx="3">
                  <c:v>Fixed budget for grocery shopping</c:v>
                </c:pt>
                <c:pt idx="4">
                  <c:v>Wait until payday to stock up</c:v>
                </c:pt>
                <c:pt idx="5">
                  <c:v>Go more than one store get best deal</c:v>
                </c:pt>
                <c:pt idx="6">
                  <c:v>Use snap/wic help pay for items</c:v>
                </c:pt>
                <c:pt idx="7">
                  <c:v>Prefer buy organic or buy natural foods</c:v>
                </c:pt>
                <c:pt idx="8">
                  <c:v>Intent purchase healthy, buy unhealthy</c:v>
                </c:pt>
                <c:pt idx="9">
                  <c:v>Prefer buy high-quality products</c:v>
                </c:pt>
              </c:strCache>
            </c:str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</c:v>
                </c:pt>
                <c:pt idx="1">
                  <c:v>0.65400000000000003</c:v>
                </c:pt>
                <c:pt idx="2">
                  <c:v>0.67799999999999994</c:v>
                </c:pt>
                <c:pt idx="3">
                  <c:v>0.67799999999999994</c:v>
                </c:pt>
                <c:pt idx="4">
                  <c:v>0.70399999999999996</c:v>
                </c:pt>
                <c:pt idx="5">
                  <c:v>0.72199999999999998</c:v>
                </c:pt>
                <c:pt idx="6">
                  <c:v>0.72299999999999998</c:v>
                </c:pt>
                <c:pt idx="7">
                  <c:v>0.755</c:v>
                </c:pt>
                <c:pt idx="8">
                  <c:v>0.79</c:v>
                </c:pt>
                <c:pt idx="9">
                  <c:v>0.877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DC9-45A2-AEAD-AB3E114AA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67759402726172E-3"/>
          <c:y val="3.2496898050901279E-2"/>
          <c:w val="0.93010760669836401"/>
          <c:h val="0.939802807463579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7-Eleven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Survivors</c:v>
                </c:pt>
                <c:pt idx="1">
                  <c:v>Asprirers</c:v>
                </c:pt>
                <c:pt idx="2">
                  <c:v>Givers</c:v>
                </c:pt>
                <c:pt idx="3">
                  <c:v>Providers</c:v>
                </c:pt>
                <c:pt idx="4">
                  <c:v>Age defiers</c:v>
                </c:pt>
                <c:pt idx="5">
                  <c:v>Change Makers</c:v>
                </c:pt>
                <c:pt idx="6">
                  <c:v>Seekers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0.32041173887821101</c:v>
                </c:pt>
                <c:pt idx="1">
                  <c:v>0.19550812586123001</c:v>
                </c:pt>
                <c:pt idx="2">
                  <c:v>0.12737705406677699</c:v>
                </c:pt>
                <c:pt idx="3">
                  <c:v>0.12568395389977199</c:v>
                </c:pt>
                <c:pt idx="4">
                  <c:v>0.12072874722141</c:v>
                </c:pt>
                <c:pt idx="5">
                  <c:v>5.6212446352862502E-2</c:v>
                </c:pt>
                <c:pt idx="6">
                  <c:v>5.4077933719736702E-2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F-40D3-8E4D-EEEF74DBFE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Survivors</c:v>
                </c:pt>
                <c:pt idx="1">
                  <c:v>Asprirers</c:v>
                </c:pt>
                <c:pt idx="2">
                  <c:v>Givers</c:v>
                </c:pt>
                <c:pt idx="3">
                  <c:v>Providers</c:v>
                </c:pt>
                <c:pt idx="4">
                  <c:v>Age defiers</c:v>
                </c:pt>
                <c:pt idx="5">
                  <c:v>Change Makers</c:v>
                </c:pt>
                <c:pt idx="6">
                  <c:v>Seekers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0.67958826112178894</c:v>
                </c:pt>
                <c:pt idx="1">
                  <c:v>0.80449187413876999</c:v>
                </c:pt>
                <c:pt idx="2">
                  <c:v>0.87262294593322298</c:v>
                </c:pt>
                <c:pt idx="3">
                  <c:v>0.87431604610022795</c:v>
                </c:pt>
                <c:pt idx="4">
                  <c:v>0.87927125277858997</c:v>
                </c:pt>
                <c:pt idx="5">
                  <c:v>0.94378755364713751</c:v>
                </c:pt>
                <c:pt idx="6">
                  <c:v>0.94592206628026332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F-40D3-8E4D-EEEF74DB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3"/>
        <c:overlap val="100"/>
        <c:axId val="247225152"/>
        <c:axId val="247224760"/>
      </c:barChart>
      <c:catAx>
        <c:axId val="247225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47224760"/>
        <c:crosses val="autoZero"/>
        <c:auto val="0"/>
        <c:lblAlgn val="ctr"/>
        <c:lblOffset val="100"/>
        <c:noMultiLvlLbl val="0"/>
      </c:catAx>
      <c:valAx>
        <c:axId val="247224760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2472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1-48B4-B754-76290330C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3-4790-BF81-B934BD689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CA-4993-820C-BE9646332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B-4210-8E45-4FEC8283C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F-4878-BA99-D83B6E6F5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E4-4522-9A48-D59942325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0-4634-9E58-C9187E4E5D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743-4CE6-9C95-EB7C1F484869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743-4CE6-9C95-EB7C1F48486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0.8</c:v>
                </c:pt>
                <c:pt idx="1">
                  <c:v>0.19999999999999996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43-4CE6-9C95-EB7C1F484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2CC-4B0F-8B5C-D29EE84F0B0B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2CC-4B0F-8B5C-D29EE84F0B0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0.63</c:v>
                </c:pt>
                <c:pt idx="1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CC-4B0F-8B5C-D29EE84F0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411B-4F51-85ED-30F52279CD0C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411B-4F51-85ED-30F52279CD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1B-4F51-85ED-30F52279C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86682510376"/>
          <c:y val="4.4501915574073792E-2"/>
          <c:w val="0.81375753879547119"/>
          <c:h val="0.910994589328765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E3A5-42B6-B56C-402C7B2C33D8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E3A5-42B6-B56C-402C7B2C33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0.91</c:v>
                </c:pt>
                <c:pt idx="1">
                  <c:v>8.9999999999999969E-2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A5-42B6-B56C-402C7B2C3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A671-408F-B931-ED9A7B0E8A2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A671-408F-B931-ED9A7B0E8A2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71-408F-B931-ED9A7B0E8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D929-45A4-AC26-7C4ED55E5A5A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D929-45A4-AC26-7C4ED55E5A5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9-45A4-AC26-7C4ED55E5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7-4371-9A4E-647EC2FA5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74F8-44D3-B074-A90F836A7FEE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74F8-44D3-B074-A90F836A7FE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0.31</c:v>
                </c:pt>
                <c:pt idx="1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8-44D3-B074-A90F836A7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913441881537437E-2"/>
          <c:y val="0"/>
          <c:w val="0.90342420339584351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15F2E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61FC-41D7-BFE1-EA14A4824C57}"/>
              </c:ext>
            </c:extLst>
          </c:dPt>
          <c:dPt>
            <c:idx val="1"/>
            <c:bubble3D val="0"/>
            <c:spPr>
              <a:solidFill>
                <a:srgbClr val="DFDFDF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1FC-41D7-BFE1-EA14A4824C5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FC-41D7-BFE1-EA14A4824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C-4182-BC7B-747A76859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A-47D5-925B-C511407A9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D-42BC-9124-6928C375F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5-477F-8E3C-DCE913C5F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2-4C2F-89D3-5D4AD2F7AC5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2-4C2F-89D3-5D4AD2F7AC5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0.41399999999999998</c:v>
                </c:pt>
                <c:pt idx="1">
                  <c:v>0.58600000000000008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72-4C2F-89D3-5D4AD2F7A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49412257398331E-2"/>
          <c:y val="0"/>
          <c:w val="0.85081011413540097"/>
          <c:h val="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6-427D-86EC-6C8B86BF0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1-4D9A-BB5A-997AAC3F3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D8-4E43-8C55-E831F23B2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96-48B4-9A14-609EC6305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0-4968-9A59-6D18146D8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1-4024-8B8F-156D97829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9-459C-A348-1F27642AA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CD-48CA-ADBE-48171C8D7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5C-474E-93F0-993B3F9FD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1-42EB-A8FC-2D0AD794E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1B-4C38-91DB-DD9047834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2-45E3-A45C-C4C6E8B295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2-45E3-A45C-C4C6E8B295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0.94099999999999995</c:v>
                </c:pt>
                <c:pt idx="1">
                  <c:v>5.9000000000000052E-2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82-45E3-A45C-C4C6E8B29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3E-49D3-9268-5DD61DF02F4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3E-49D3-9268-5DD61DF02F4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0.89</c:v>
                </c:pt>
                <c:pt idx="1">
                  <c:v>0.10999999999999999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3E-49D3-9268-5DD61DF02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F-4F68-AA9B-7989A1409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C4-44EC-96FC-3AD2E55800C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C4-44EC-96FC-3AD2E55800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0.96599999999999997</c:v>
                </c:pt>
                <c:pt idx="1">
                  <c:v>3.400000000000003E-2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C4-44EC-96FC-3AD2E5580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5D-46E0-B10A-F04914CA550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5D-46E0-B10A-F04914CA550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5D-46E0-B10A-F04914CA5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4D-4040-B7C7-44BAB8FFF8D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4D-4040-B7C7-44BAB8FFF8D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0.91600000000000004</c:v>
                </c:pt>
                <c:pt idx="1">
                  <c:v>8.3999999999999964E-2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4D-4040-B7C7-44BAB8FFF8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0.495</c:v>
                </c:pt>
                <c:pt idx="1">
                  <c:v>0.505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0.33300000000000002</c:v>
                </c:pt>
                <c:pt idx="1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0.78500000000000003</c:v>
                </c:pt>
                <c:pt idx="1">
                  <c:v>0.21499999999999997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65-4506-867D-3EF42D96965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65-4506-867D-3EF42D9696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0.69399999999999995</c:v>
                </c:pt>
                <c:pt idx="1">
                  <c:v>0.30600000000000005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65-4506-867D-3EF42D969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0%">
                  <c:v>0.51500000000000001</c:v>
                </c:pt>
                <c:pt idx="1">
                  <c:v>0.48499999999999999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B-4C75-8879-DBFF656A69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B-4C75-8879-DBFF656A69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0.253</c:v>
                </c:pt>
                <c:pt idx="1">
                  <c:v>0.747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DB-4C75-8879-DBFF656A69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19-48BD-9EA9-DE6F12755D7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19-48BD-9EA9-DE6F12755D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0.53700000000000003</c:v>
                </c:pt>
                <c:pt idx="1">
                  <c:v>0.46299999999999997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19-48BD-9EA9-DE6F12755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6-43D5-B17F-5E3B0170E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DF6-8FC6-3042F42D6CC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DF6-8FC6-3042F42D6C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B6-4DF6-8FC6-3042F42D6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DA-4BDD-8A4D-846C0C27555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DA-4BDD-8A4D-846C0C27555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DA-4BDD-8A4D-846C0C275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0A-41BC-8716-75F53D2B153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0A-41BC-8716-75F53D2B153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0A-41BC-8716-75F53D2B1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E6-4171-98FF-430D78EFE03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E6-4171-98FF-430D78EFE03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E6-4171-98FF-430D78EFE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06-4E0C-BB0D-E2EC2C55961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06-4E0C-BB0D-E2EC2C55961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06-4E0C-BB0D-E2EC2C55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BF-4B9C-B97C-D2CE603DF59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BF-4B9C-B97C-D2CE603DF5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0.22800000000000001</c:v>
                </c:pt>
                <c:pt idx="1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F-4B9C-B97C-D2CE603DF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92-47C8-B09F-30930128A5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92-47C8-B09F-30930128A5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0.42099999999999999</c:v>
                </c:pt>
                <c:pt idx="1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92-47C8-B09F-30930128A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F-423B-A5BB-09F4760D243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F-423B-A5BB-09F4760D243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0.26500000000000001</c:v>
                </c:pt>
                <c:pt idx="1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EF-423B-A5BB-09F4760D2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AF-4B8A-A8E8-E24F06DC66A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AF-4B8A-A8E8-E24F06DC66A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6.0999999999999999E-2</c:v>
                </c:pt>
                <c:pt idx="1">
                  <c:v>0.93900000000000006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AF-4B8A-A8E8-E24F06DC6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E3-4400-8E7C-0B44B40EFBD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E3-4400-8E7C-0B44B40EFBD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%">
                  <c:v>2.5000000000000001E-2</c:v>
                </c:pt>
                <c:pt idx="1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E3-4400-8E7C-0B44B40EF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6-44B2-B418-02FDF21AA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C7-472D-88CE-303424BDC8E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C7-472D-88CE-303424BDC8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0.81899999999999995</c:v>
                </c:pt>
                <c:pt idx="1">
                  <c:v>0.18100000000000005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C7-472D-88CE-303424BD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2E-4D99-9EB9-6354EFACB78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2E-4D99-9EB9-6354EFACB78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0.18099999999999999</c:v>
                </c:pt>
                <c:pt idx="1">
                  <c:v>0.81899999999999995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2E-4D99-9EB9-6354EFACB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6D-440D-AF1B-22440E7A8B4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6D-440D-AF1B-22440E7A8B4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0.17899999999999999</c:v>
                </c:pt>
                <c:pt idx="1">
                  <c:v>0.82099999999999995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6D-440D-AF1B-22440E7A8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6-4F41-B21D-ADB31D71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FE-4599-BDE3-D2B742984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C-4FF4-AEB5-2921DF888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1-4723-B6C5-082176D87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3-46EB-BEFC-979675556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63-4F33-A635-62A5BD116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5-49DF-BD80-7FD65B7E1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0.0%">
                  <c:v>0.99990000000000001</c:v>
                </c:pt>
                <c:pt idx="1">
                  <c:v>9.9999999999988987E-5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3211828006823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816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0.79500000000000004</c:v>
                </c:pt>
                <c:pt idx="1">
                  <c:v>0.20499999999999996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46226011787988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474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-1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B152-4B78-9635-36850B6FE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302315288"/>
        <c:axId val="302315680"/>
      </c:barChart>
      <c:catAx>
        <c:axId val="302315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5680"/>
        <c:crosses val="autoZero"/>
        <c:auto val="1"/>
        <c:lblAlgn val="ctr"/>
        <c:lblOffset val="100"/>
        <c:noMultiLvlLbl val="0"/>
      </c:catAx>
      <c:valAx>
        <c:axId val="302315680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5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904956159531987E-2"/>
          <c:y val="0.29435063077437579"/>
          <c:w val="0.94140086366558406"/>
          <c:h val="0.4368822702236620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-2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4A43-4C9D-8F89-EC6D937236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2316464"/>
        <c:axId val="302316856"/>
        <c:extLst/>
      </c:barChart>
      <c:catAx>
        <c:axId val="302316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2316856"/>
        <c:crosses val="autoZero"/>
        <c:auto val="1"/>
        <c:lblAlgn val="ctr"/>
        <c:lblOffset val="100"/>
        <c:noMultiLvlLbl val="0"/>
      </c:catAx>
      <c:valAx>
        <c:axId val="30231685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231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-4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7D1D-4115-8557-5616A8B1ACC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502080"/>
        <c:axId val="202721376"/>
        <c:extLst/>
      </c:barChart>
      <c:catAx>
        <c:axId val="291502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2721376"/>
        <c:crosses val="autoZero"/>
        <c:auto val="1"/>
        <c:lblAlgn val="ctr"/>
        <c:lblOffset val="100"/>
        <c:noMultiLvlLbl val="0"/>
      </c:catAx>
      <c:valAx>
        <c:axId val="20272137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150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57302087773350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91F1-4EDF-AB38-78B70A1EA9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5799096"/>
        <c:axId val="295799488"/>
        <c:extLst/>
      </c:barChart>
      <c:catAx>
        <c:axId val="2957990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799488"/>
        <c:crosses val="autoZero"/>
        <c:auto val="1"/>
        <c:lblAlgn val="ctr"/>
        <c:lblOffset val="100"/>
        <c:noMultiLvlLbl val="0"/>
      </c:catAx>
      <c:valAx>
        <c:axId val="295799488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579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46917002631549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45B0-4315-B34F-1C580E6B25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1331936"/>
        <c:axId val="295854392"/>
        <c:extLst/>
      </c:barChart>
      <c:catAx>
        <c:axId val="291331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5854392"/>
        <c:crosses val="autoZero"/>
        <c:auto val="1"/>
        <c:lblAlgn val="ctr"/>
        <c:lblOffset val="100"/>
        <c:noMultiLvlLbl val="0"/>
      </c:catAx>
      <c:valAx>
        <c:axId val="295854392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1331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482588461452038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-6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15AD-4A3A-ACC5-C2468AA867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292553336"/>
        <c:axId val="303581928"/>
        <c:extLst/>
      </c:barChart>
      <c:catAx>
        <c:axId val="292553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1928"/>
        <c:crosses val="autoZero"/>
        <c:auto val="1"/>
        <c:lblAlgn val="ctr"/>
        <c:lblOffset val="100"/>
        <c:noMultiLvlLbl val="0"/>
      </c:catAx>
      <c:valAx>
        <c:axId val="303581928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92553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900465453602205E-2"/>
          <c:y val="0.31993617715674066"/>
          <c:w val="0.9336860960790464"/>
          <c:h val="0.411296723841297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-7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378B-4803-A88A-6544981122A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2712"/>
        <c:axId val="303583104"/>
        <c:extLst/>
      </c:barChart>
      <c:catAx>
        <c:axId val="303582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3104"/>
        <c:crosses val="autoZero"/>
        <c:auto val="1"/>
        <c:lblAlgn val="ctr"/>
        <c:lblOffset val="100"/>
        <c:noMultiLvlLbl val="0"/>
      </c:catAx>
      <c:valAx>
        <c:axId val="303583104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2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286271445265726E-2"/>
          <c:y val="3.8495166950726668E-2"/>
          <c:w val="0.9338133201417615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-3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F9B3-471F-BEE0-7B66C3D864D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3888"/>
        <c:axId val="303584280"/>
        <c:extLst/>
      </c:barChart>
      <c:catAx>
        <c:axId val="303583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4280"/>
        <c:crosses val="autoZero"/>
        <c:auto val="1"/>
        <c:lblAlgn val="ctr"/>
        <c:lblOffset val="100"/>
        <c:noMultiLvlLbl val="0"/>
      </c:catAx>
      <c:valAx>
        <c:axId val="303584280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3686096079046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8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  <c:extLst xmlns:c15="http://schemas.microsoft.com/office/drawing/2012/chart"/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  <c:extLst xmlns:c15="http://schemas.microsoft.com/office/drawing/2012/chart"/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6C2F-4851-BAB0-6E0AD5F527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03585064"/>
        <c:axId val="303585456"/>
        <c:extLst/>
      </c:barChart>
      <c:catAx>
        <c:axId val="303585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3585456"/>
        <c:crosses val="autoZero"/>
        <c:auto val="1"/>
        <c:lblAlgn val="ctr"/>
        <c:lblOffset val="100"/>
        <c:noMultiLvlLbl val="0"/>
      </c:catAx>
      <c:valAx>
        <c:axId val="303585456"/>
        <c:scaling>
          <c:orientation val="minMax"/>
          <c:max val="2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30358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4F499-DB26-4572-8172-298E9BA81FD6}" type="datetimeFigureOut">
              <a:rPr lang="en-AU" smtClean="0"/>
              <a:t>4/01/2022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E72CF-D1F1-48AD-B621-266E29F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1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61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70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7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617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97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1DD1A-97DF-4DB6-8BAA-F780FAC3D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</a:t>
            </a:r>
            <a:r>
              <a:rPr lang="en-US"/>
              <a:t>of QSR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25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64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43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0266-61A7-4538-AAD7-98D1C754361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17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06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E72CF-D1F1-48AD-B621-266E29F678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98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2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66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7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747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83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62781"/>
            <a:ext cx="313267" cy="20116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36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cK 2. Slide Title"/>
          <p:cNvSpPr>
            <a:spLocks noGrp="1"/>
          </p:cNvSpPr>
          <p:nvPr>
            <p:ph type="title"/>
          </p:nvPr>
        </p:nvSpPr>
        <p:spPr>
          <a:xfrm>
            <a:off x="232663" y="284773"/>
            <a:ext cx="11725484" cy="3844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="1">
                <a:solidFill>
                  <a:srgbClr val="E61D2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32664" y="669236"/>
            <a:ext cx="11701938" cy="3213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05601"/>
            <a:ext cx="12195176" cy="165678"/>
          </a:xfrm>
          <a:prstGeom prst="rect">
            <a:avLst/>
          </a:prstGeom>
          <a:solidFill>
            <a:srgbClr val="E61D2B"/>
          </a:solidFill>
          <a:ln w="6350" cap="flat" cmpd="sng" algn="ctr">
            <a:noFill/>
            <a:prstDash val="solid"/>
            <a:miter lim="800000"/>
          </a:ln>
        </p:spPr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en-US" sz="1900" kern="0">
              <a:solidFill>
                <a:srgbClr val="3F3F3F"/>
              </a:solidFill>
            </a:endParaRPr>
          </a:p>
        </p:txBody>
      </p:sp>
      <p:sp>
        <p:nvSpPr>
          <p:cNvPr id="9" name="Slide Number"/>
          <p:cNvSpPr txBox="1"/>
          <p:nvPr userDrawn="1"/>
        </p:nvSpPr>
        <p:spPr>
          <a:xfrm>
            <a:off x="11806392" y="6492454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 txBox="1"/>
          <p:nvPr userDrawn="1"/>
        </p:nvSpPr>
        <p:spPr>
          <a:xfrm>
            <a:off x="5211268" y="6665532"/>
            <a:ext cx="2021478" cy="2286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136" y="6444024"/>
            <a:ext cx="11427071" cy="20392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Source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9B7BF0A4-C49B-4210-AF04-9B1BDD4A85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2" y="117566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062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 txBox="1">
            <a:spLocks/>
          </p:cNvSpPr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baseline="-25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kern="1200" dirty="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6298" y="77973"/>
            <a:ext cx="44584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0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49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45462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3" y="287228"/>
            <a:ext cx="11526127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638638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24962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Aug 2016 to Mar 2018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529B9-4E05-4179-8956-80DACDAEF1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021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2B5D-40E0-4687-83BD-1ABF93AE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FEBAA-9A91-43E7-AE05-04A44F7683FE}"/>
              </a:ext>
            </a:extLst>
          </p:cNvPr>
          <p:cNvSpPr txBox="1"/>
          <p:nvPr userDrawn="1"/>
        </p:nvSpPr>
        <p:spPr>
          <a:xfrm>
            <a:off x="8462" y="6645462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2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9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327" y="502395"/>
            <a:ext cx="12134540" cy="0"/>
            <a:chOff x="0" y="502395"/>
            <a:chExt cx="12134540" cy="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02395"/>
              <a:ext cx="111001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502395"/>
              <a:ext cx="98341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59473" y="502395"/>
              <a:ext cx="77506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388A-D21D-4BCE-BC72-31CE8C469E5A}"/>
              </a:ext>
            </a:extLst>
          </p:cNvPr>
          <p:cNvSpPr txBox="1"/>
          <p:nvPr userDrawn="1"/>
        </p:nvSpPr>
        <p:spPr>
          <a:xfrm>
            <a:off x="5196566" y="6754925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Time Period: 12MMT March 2018</a:t>
            </a:r>
            <a:endParaRPr lang="en-IN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29" y="2532744"/>
            <a:ext cx="9451261" cy="114492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8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Calibri Bold 38pt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52929" y="3784177"/>
            <a:ext cx="9451261" cy="41549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 Calibri 28pt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302129" y="-1075500"/>
            <a:ext cx="2151373" cy="215081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9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BFCD-F5E7-4E92-9B19-5D5E448DDB0A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9ADA-A260-4F2B-BAFF-82EC9A364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086-EE2C-4D88-B877-4A97DCA4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680200"/>
            <a:ext cx="313267" cy="17674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891293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  <a:endParaRPr lang="en-IN" sz="1000" baseline="-25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5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5210-34F6-4CAB-9476-993936D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29DC1-4527-43D2-BB99-4BD7747E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" y="43388"/>
            <a:ext cx="10515600" cy="45614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ED483-61A4-4BB5-9520-5286C5EEB640}"/>
              </a:ext>
            </a:extLst>
          </p:cNvPr>
          <p:cNvSpPr txBox="1"/>
          <p:nvPr userDrawn="1"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336D6-2F8A-4FE1-8346-9373945D0D26}"/>
              </a:ext>
            </a:extLst>
          </p:cNvPr>
          <p:cNvSpPr txBox="1"/>
          <p:nvPr userDrawn="1"/>
        </p:nvSpPr>
        <p:spPr>
          <a:xfrm>
            <a:off x="4709858" y="6754925"/>
            <a:ext cx="277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12MMT Sep’18</a:t>
            </a:r>
          </a:p>
        </p:txBody>
      </p:sp>
    </p:spTree>
    <p:extLst>
      <p:ext uri="{BB962C8B-B14F-4D97-AF65-F5344CB8AC3E}">
        <p14:creationId xmlns:p14="http://schemas.microsoft.com/office/powerpoint/2010/main" val="414255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5BBCB-797A-4BF0-9096-12EDE2E30D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" y="0"/>
            <a:ext cx="12183352" cy="685799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6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268685" y="249382"/>
            <a:ext cx="11636988" cy="9892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00A52F-0BCB-4DE1-9990-69134356151C}"/>
              </a:ext>
            </a:extLst>
          </p:cNvPr>
          <p:cNvCxnSpPr>
            <a:cxnSpLocks/>
          </p:cNvCxnSpPr>
          <p:nvPr userDrawn="1"/>
        </p:nvCxnSpPr>
        <p:spPr>
          <a:xfrm>
            <a:off x="268685" y="259274"/>
            <a:ext cx="11643928" cy="0"/>
          </a:xfrm>
          <a:prstGeom prst="line">
            <a:avLst/>
          </a:prstGeom>
          <a:ln w="76200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A2125A3-1C59-4601-BBF5-50C924EF07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65" y="348567"/>
            <a:ext cx="849557" cy="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91" y="0"/>
            <a:ext cx="12252591" cy="698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8" y="6527341"/>
            <a:ext cx="549932" cy="200052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A142D643-A5EC-4347-A406-1F17873609B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3" name="Picture 12" descr="A close up of a stop sign&#10;&#10;Description automatically generated">
            <a:extLst>
              <a:ext uri="{FF2B5EF4-FFF2-40B4-BE49-F238E27FC236}">
                <a16:creationId xmlns:a16="http://schemas.microsoft.com/office/drawing/2014/main" id="{125E3A3F-1953-4FC8-96C1-AA9E00E8573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9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68685" y="259274"/>
            <a:ext cx="11612574" cy="0"/>
          </a:xfrm>
          <a:prstGeom prst="line">
            <a:avLst/>
          </a:prstGeom>
          <a:ln w="50800">
            <a:solidFill>
              <a:srgbClr val="DC4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59529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pic>
        <p:nvPicPr>
          <p:cNvPr id="14" name="Picture 13" descr="A close up of a stop sign&#10;&#10;Description automatically generated">
            <a:extLst>
              <a:ext uri="{FF2B5EF4-FFF2-40B4-BE49-F238E27FC236}">
                <a16:creationId xmlns:a16="http://schemas.microsoft.com/office/drawing/2014/main" id="{6729B477-ADF4-4F15-B5F6-B6260C553B5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51" y="339634"/>
            <a:ext cx="836766" cy="3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70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8" y="0"/>
            <a:ext cx="12252591" cy="698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530211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E9550E53-6546-41B6-A70C-EF26150BF203}"/>
              </a:ext>
            </a:extLst>
          </p:cNvPr>
          <p:cNvSpPr txBox="1"/>
          <p:nvPr userDrawn="1"/>
        </p:nvSpPr>
        <p:spPr>
          <a:xfrm>
            <a:off x="5343543" y="6557523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  <p:cxnSp>
        <p:nvCxnSpPr>
          <p:cNvPr id="19" name="upperBorder">
            <a:extLst>
              <a:ext uri="{FF2B5EF4-FFF2-40B4-BE49-F238E27FC236}">
                <a16:creationId xmlns:a16="http://schemas.microsoft.com/office/drawing/2014/main" id="{3CAF7635-A1AC-4740-AF96-CFED2A85CDF1}"/>
              </a:ext>
            </a:extLst>
          </p:cNvPr>
          <p:cNvCxnSpPr>
            <a:cxnSpLocks/>
          </p:cNvCxnSpPr>
          <p:nvPr userDrawn="1"/>
        </p:nvCxnSpPr>
        <p:spPr>
          <a:xfrm>
            <a:off x="250720" y="256589"/>
            <a:ext cx="11667528" cy="0"/>
          </a:xfrm>
          <a:prstGeom prst="line">
            <a:avLst/>
          </a:prstGeom>
          <a:ln w="73025">
            <a:solidFill>
              <a:srgbClr val="00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9BE4CF-65B0-41FC-B666-218DFA8529A9}"/>
              </a:ext>
            </a:extLst>
          </p:cNvPr>
          <p:cNvCxnSpPr>
            <a:cxnSpLocks/>
          </p:cNvCxnSpPr>
          <p:nvPr userDrawn="1"/>
        </p:nvCxnSpPr>
        <p:spPr>
          <a:xfrm>
            <a:off x="264160" y="6744660"/>
            <a:ext cx="116484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owerBorder">
            <a:extLst>
              <a:ext uri="{FF2B5EF4-FFF2-40B4-BE49-F238E27FC236}">
                <a16:creationId xmlns:a16="http://schemas.microsoft.com/office/drawing/2014/main" id="{B84EB7BF-F25A-428F-8A46-2780E447AD44}"/>
              </a:ext>
            </a:extLst>
          </p:cNvPr>
          <p:cNvCxnSpPr/>
          <p:nvPr userDrawn="1"/>
        </p:nvCxnSpPr>
        <p:spPr>
          <a:xfrm>
            <a:off x="268217" y="6754455"/>
            <a:ext cx="1161627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tailerLogo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28F078-8375-4153-9AF0-C96F78CD4CF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597" y="332659"/>
            <a:ext cx="386062" cy="3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9" r:id="rId5"/>
    <p:sldLayoutId id="214748370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2E24-E663-4933-BA81-D4460FE1F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0271" y="6680200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E7E801-3144-4C8E-B92D-2E5B818F9185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 userDrawn="1"/>
        </p:nvSpPr>
        <p:spPr>
          <a:xfrm>
            <a:off x="-8665" y="6654800"/>
            <a:ext cx="4114800" cy="17568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33E48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53802" y="661945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/>
          <a:stretch/>
        </p:blipFill>
        <p:spPr>
          <a:xfrm>
            <a:off x="0" y="-1"/>
            <a:ext cx="12201184" cy="6866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44" y="6420340"/>
            <a:ext cx="543969" cy="197884"/>
          </a:xfrm>
          <a:prstGeom prst="rect">
            <a:avLst/>
          </a:prstGeom>
        </p:spPr>
      </p:pic>
      <p:sp>
        <p:nvSpPr>
          <p:cNvPr id="4" name="MSIPCMContentMarking" descr="{&quot;HashCode&quot;:427984535,&quot;Placement&quot;:&quot;Footer&quot;}">
            <a:extLst>
              <a:ext uri="{FF2B5EF4-FFF2-40B4-BE49-F238E27FC236}">
                <a16:creationId xmlns:a16="http://schemas.microsoft.com/office/drawing/2014/main" id="{B414EC4F-CCD2-4E35-9295-FEAA066342D0}"/>
              </a:ext>
            </a:extLst>
          </p:cNvPr>
          <p:cNvSpPr txBox="1"/>
          <p:nvPr userDrawn="1"/>
        </p:nvSpPr>
        <p:spPr>
          <a:xfrm>
            <a:off x="5343543" y="6488612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4896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13" Type="http://schemas.openxmlformats.org/officeDocument/2006/relationships/image" Target="../media/image31.png"/><Relationship Id="rId18" Type="http://schemas.openxmlformats.org/officeDocument/2006/relationships/chart" Target="../charts/chart12.xml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12" Type="http://schemas.openxmlformats.org/officeDocument/2006/relationships/chart" Target="../charts/chart9.xml"/><Relationship Id="rId17" Type="http://schemas.openxmlformats.org/officeDocument/2006/relationships/chart" Target="../charts/chart11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6.xml"/><Relationship Id="rId11" Type="http://schemas.openxmlformats.org/officeDocument/2006/relationships/image" Target="../media/image30.png"/><Relationship Id="rId5" Type="http://schemas.openxmlformats.org/officeDocument/2006/relationships/chart" Target="../charts/chart5.xml"/><Relationship Id="rId15" Type="http://schemas.openxmlformats.org/officeDocument/2006/relationships/chart" Target="../charts/chart10.xml"/><Relationship Id="rId10" Type="http://schemas.openxmlformats.org/officeDocument/2006/relationships/image" Target="../media/image29.png"/><Relationship Id="rId19" Type="http://schemas.openxmlformats.org/officeDocument/2006/relationships/image" Target="../media/image34.png"/><Relationship Id="rId4" Type="http://schemas.openxmlformats.org/officeDocument/2006/relationships/chart" Target="../charts/chart4.xml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chart" Target="../charts/chart20.xml"/><Relationship Id="rId18" Type="http://schemas.openxmlformats.org/officeDocument/2006/relationships/chart" Target="../charts/chart23.xml"/><Relationship Id="rId3" Type="http://schemas.openxmlformats.org/officeDocument/2006/relationships/chart" Target="../charts/chart13.xml"/><Relationship Id="rId21" Type="http://schemas.openxmlformats.org/officeDocument/2006/relationships/image" Target="../media/image40.png"/><Relationship Id="rId7" Type="http://schemas.openxmlformats.org/officeDocument/2006/relationships/chart" Target="../charts/chart17.xml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chart" Target="../charts/chart22.xml"/><Relationship Id="rId20" Type="http://schemas.openxmlformats.org/officeDocument/2006/relationships/chart" Target="../charts/chart24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.xml"/><Relationship Id="rId11" Type="http://schemas.openxmlformats.org/officeDocument/2006/relationships/image" Target="../media/image35.png"/><Relationship Id="rId5" Type="http://schemas.openxmlformats.org/officeDocument/2006/relationships/chart" Target="../charts/chart15.xml"/><Relationship Id="rId15" Type="http://schemas.openxmlformats.org/officeDocument/2006/relationships/chart" Target="../charts/chart21.xml"/><Relationship Id="rId10" Type="http://schemas.openxmlformats.org/officeDocument/2006/relationships/chart" Target="../charts/chart19.xml"/><Relationship Id="rId19" Type="http://schemas.openxmlformats.org/officeDocument/2006/relationships/image" Target="../media/image39.png"/><Relationship Id="rId4" Type="http://schemas.openxmlformats.org/officeDocument/2006/relationships/chart" Target="../charts/chart14.xml"/><Relationship Id="rId9" Type="http://schemas.openxmlformats.org/officeDocument/2006/relationships/image" Target="../media/image28.png"/><Relationship Id="rId14" Type="http://schemas.openxmlformats.org/officeDocument/2006/relationships/image" Target="../media/image37.png"/><Relationship Id="rId22" Type="http://schemas.openxmlformats.org/officeDocument/2006/relationships/chart" Target="../charts/char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chart" Target="../charts/chart29.xml"/><Relationship Id="rId21" Type="http://schemas.openxmlformats.org/officeDocument/2006/relationships/image" Target="../media/image54.jpeg"/><Relationship Id="rId7" Type="http://schemas.openxmlformats.org/officeDocument/2006/relationships/chart" Target="../charts/chart33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chart" Target="../charts/chart28.xml"/><Relationship Id="rId16" Type="http://schemas.openxmlformats.org/officeDocument/2006/relationships/image" Target="../media/image49.png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2.xml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5" Type="http://schemas.openxmlformats.org/officeDocument/2006/relationships/chart" Target="../charts/chart31.xml"/><Relationship Id="rId15" Type="http://schemas.openxmlformats.org/officeDocument/2006/relationships/image" Target="../media/image48.jfif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chart" Target="../charts/chart30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chart" Target="../charts/chart38.xml"/><Relationship Id="rId21" Type="http://schemas.openxmlformats.org/officeDocument/2006/relationships/image" Target="../media/image74.png"/><Relationship Id="rId34" Type="http://schemas.openxmlformats.org/officeDocument/2006/relationships/image" Target="../media/image86.png"/><Relationship Id="rId42" Type="http://schemas.openxmlformats.org/officeDocument/2006/relationships/image" Target="../media/image92.png"/><Relationship Id="rId47" Type="http://schemas.openxmlformats.org/officeDocument/2006/relationships/image" Target="../media/image95.png"/><Relationship Id="rId50" Type="http://schemas.openxmlformats.org/officeDocument/2006/relationships/image" Target="../media/image98.png"/><Relationship Id="rId55" Type="http://schemas.openxmlformats.org/officeDocument/2006/relationships/image" Target="../media/image103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6" Type="http://schemas.openxmlformats.org/officeDocument/2006/relationships/chart" Target="../charts/chart36.xml"/><Relationship Id="rId29" Type="http://schemas.openxmlformats.org/officeDocument/2006/relationships/image" Target="../media/image82.png"/><Relationship Id="rId11" Type="http://schemas.openxmlformats.org/officeDocument/2006/relationships/image" Target="../media/image66.png"/><Relationship Id="rId24" Type="http://schemas.openxmlformats.org/officeDocument/2006/relationships/image" Target="../media/image77.png"/><Relationship Id="rId32" Type="http://schemas.openxmlformats.org/officeDocument/2006/relationships/chart" Target="../charts/chart37.xml"/><Relationship Id="rId37" Type="http://schemas.openxmlformats.org/officeDocument/2006/relationships/image" Target="../media/image89.png"/><Relationship Id="rId40" Type="http://schemas.openxmlformats.org/officeDocument/2006/relationships/image" Target="../media/image91.png"/><Relationship Id="rId45" Type="http://schemas.openxmlformats.org/officeDocument/2006/relationships/image" Target="../media/image93.png"/><Relationship Id="rId53" Type="http://schemas.openxmlformats.org/officeDocument/2006/relationships/image" Target="../media/image101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chart" Target="../charts/chart41.xml"/><Relationship Id="rId52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chart" Target="../charts/chart35.xml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7.png"/><Relationship Id="rId43" Type="http://schemas.openxmlformats.org/officeDocument/2006/relationships/chart" Target="../charts/chart40.xml"/><Relationship Id="rId48" Type="http://schemas.openxmlformats.org/officeDocument/2006/relationships/image" Target="../media/image96.png"/><Relationship Id="rId8" Type="http://schemas.openxmlformats.org/officeDocument/2006/relationships/image" Target="../media/image63.png"/><Relationship Id="rId51" Type="http://schemas.openxmlformats.org/officeDocument/2006/relationships/image" Target="../media/image99.png"/><Relationship Id="rId3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4.png"/><Relationship Id="rId20" Type="http://schemas.openxmlformats.org/officeDocument/2006/relationships/image" Target="../media/image73.png"/><Relationship Id="rId41" Type="http://schemas.openxmlformats.org/officeDocument/2006/relationships/chart" Target="../charts/chart39.xml"/><Relationship Id="rId54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4.xml"/><Relationship Id="rId15" Type="http://schemas.openxmlformats.org/officeDocument/2006/relationships/image" Target="../media/image69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8.png"/><Relationship Id="rId49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chart" Target="../charts/chart47.xml"/><Relationship Id="rId3" Type="http://schemas.openxmlformats.org/officeDocument/2006/relationships/chart" Target="../charts/chart42.xml"/><Relationship Id="rId7" Type="http://schemas.openxmlformats.org/officeDocument/2006/relationships/image" Target="../media/image28.png"/><Relationship Id="rId12" Type="http://schemas.openxmlformats.org/officeDocument/2006/relationships/chart" Target="../charts/chart4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5.xml"/><Relationship Id="rId11" Type="http://schemas.openxmlformats.org/officeDocument/2006/relationships/image" Target="../media/image107.png"/><Relationship Id="rId5" Type="http://schemas.openxmlformats.org/officeDocument/2006/relationships/chart" Target="../charts/chart44.xml"/><Relationship Id="rId10" Type="http://schemas.openxmlformats.org/officeDocument/2006/relationships/image" Target="../media/image106.png"/><Relationship Id="rId4" Type="http://schemas.openxmlformats.org/officeDocument/2006/relationships/chart" Target="../charts/chart43.xml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58.xml"/><Relationship Id="rId18" Type="http://schemas.openxmlformats.org/officeDocument/2006/relationships/image" Target="../media/image111.svg"/><Relationship Id="rId26" Type="http://schemas.openxmlformats.org/officeDocument/2006/relationships/image" Target="../media/image116.png"/><Relationship Id="rId39" Type="http://schemas.openxmlformats.org/officeDocument/2006/relationships/image" Target="../media/image125.svg"/><Relationship Id="rId21" Type="http://schemas.openxmlformats.org/officeDocument/2006/relationships/image" Target="../media/image113.svg"/><Relationship Id="rId34" Type="http://schemas.openxmlformats.org/officeDocument/2006/relationships/chart" Target="../charts/chart65.xml"/><Relationship Id="rId42" Type="http://schemas.openxmlformats.org/officeDocument/2006/relationships/image" Target="../media/image127.svg"/><Relationship Id="rId7" Type="http://schemas.openxmlformats.org/officeDocument/2006/relationships/chart" Target="../charts/chart53.xml"/><Relationship Id="rId2" Type="http://schemas.openxmlformats.org/officeDocument/2006/relationships/chart" Target="../charts/chart48.xml"/><Relationship Id="rId16" Type="http://schemas.openxmlformats.org/officeDocument/2006/relationships/chart" Target="../charts/chart59.xml"/><Relationship Id="rId20" Type="http://schemas.openxmlformats.org/officeDocument/2006/relationships/image" Target="../media/image112.png"/><Relationship Id="rId29" Type="http://schemas.openxmlformats.org/officeDocument/2006/relationships/image" Target="../media/image118.png"/><Relationship Id="rId41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2.xml"/><Relationship Id="rId11" Type="http://schemas.openxmlformats.org/officeDocument/2006/relationships/chart" Target="../charts/chart57.xml"/><Relationship Id="rId24" Type="http://schemas.openxmlformats.org/officeDocument/2006/relationships/image" Target="../media/image115.svg"/><Relationship Id="rId32" Type="http://schemas.openxmlformats.org/officeDocument/2006/relationships/image" Target="../media/image120.png"/><Relationship Id="rId37" Type="http://schemas.openxmlformats.org/officeDocument/2006/relationships/chart" Target="../charts/chart66.xml"/><Relationship Id="rId40" Type="http://schemas.openxmlformats.org/officeDocument/2006/relationships/chart" Target="../charts/chart67.xml"/><Relationship Id="rId5" Type="http://schemas.openxmlformats.org/officeDocument/2006/relationships/chart" Target="../charts/chart51.xml"/><Relationship Id="rId15" Type="http://schemas.openxmlformats.org/officeDocument/2006/relationships/image" Target="../media/image109.svg"/><Relationship Id="rId23" Type="http://schemas.openxmlformats.org/officeDocument/2006/relationships/image" Target="../media/image114.png"/><Relationship Id="rId28" Type="http://schemas.openxmlformats.org/officeDocument/2006/relationships/chart" Target="../charts/chart63.xml"/><Relationship Id="rId36" Type="http://schemas.openxmlformats.org/officeDocument/2006/relationships/image" Target="../media/image123.svg"/><Relationship Id="rId10" Type="http://schemas.openxmlformats.org/officeDocument/2006/relationships/chart" Target="../charts/chart56.xml"/><Relationship Id="rId19" Type="http://schemas.openxmlformats.org/officeDocument/2006/relationships/chart" Target="../charts/chart60.xml"/><Relationship Id="rId31" Type="http://schemas.openxmlformats.org/officeDocument/2006/relationships/chart" Target="../charts/chart64.xml"/><Relationship Id="rId4" Type="http://schemas.openxmlformats.org/officeDocument/2006/relationships/chart" Target="../charts/chart50.xml"/><Relationship Id="rId9" Type="http://schemas.openxmlformats.org/officeDocument/2006/relationships/chart" Target="../charts/chart55.xml"/><Relationship Id="rId14" Type="http://schemas.openxmlformats.org/officeDocument/2006/relationships/image" Target="../media/image108.png"/><Relationship Id="rId22" Type="http://schemas.openxmlformats.org/officeDocument/2006/relationships/chart" Target="../charts/chart61.xml"/><Relationship Id="rId27" Type="http://schemas.openxmlformats.org/officeDocument/2006/relationships/image" Target="../media/image117.svg"/><Relationship Id="rId30" Type="http://schemas.openxmlformats.org/officeDocument/2006/relationships/image" Target="../media/image119.svg"/><Relationship Id="rId35" Type="http://schemas.openxmlformats.org/officeDocument/2006/relationships/image" Target="../media/image122.png"/><Relationship Id="rId8" Type="http://schemas.openxmlformats.org/officeDocument/2006/relationships/chart" Target="../charts/chart54.xml"/><Relationship Id="rId3" Type="http://schemas.openxmlformats.org/officeDocument/2006/relationships/chart" Target="../charts/chart49.xml"/><Relationship Id="rId12" Type="http://schemas.openxmlformats.org/officeDocument/2006/relationships/image" Target="../media/image28.png"/><Relationship Id="rId17" Type="http://schemas.openxmlformats.org/officeDocument/2006/relationships/image" Target="../media/image110.png"/><Relationship Id="rId25" Type="http://schemas.openxmlformats.org/officeDocument/2006/relationships/chart" Target="../charts/chart62.xml"/><Relationship Id="rId33" Type="http://schemas.openxmlformats.org/officeDocument/2006/relationships/image" Target="../media/image121.svg"/><Relationship Id="rId38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0.xml"/><Relationship Id="rId13" Type="http://schemas.openxmlformats.org/officeDocument/2006/relationships/chart" Target="../charts/chart75.xml"/><Relationship Id="rId18" Type="http://schemas.openxmlformats.org/officeDocument/2006/relationships/chart" Target="../charts/chart80.xml"/><Relationship Id="rId3" Type="http://schemas.openxmlformats.org/officeDocument/2006/relationships/image" Target="../media/image128.png"/><Relationship Id="rId21" Type="http://schemas.openxmlformats.org/officeDocument/2006/relationships/image" Target="../media/image130.png"/><Relationship Id="rId7" Type="http://schemas.openxmlformats.org/officeDocument/2006/relationships/image" Target="../media/image129.jpeg"/><Relationship Id="rId12" Type="http://schemas.openxmlformats.org/officeDocument/2006/relationships/chart" Target="../charts/chart74.xml"/><Relationship Id="rId17" Type="http://schemas.openxmlformats.org/officeDocument/2006/relationships/chart" Target="../charts/chart79.xml"/><Relationship Id="rId2" Type="http://schemas.openxmlformats.org/officeDocument/2006/relationships/image" Target="../media/image28.png"/><Relationship Id="rId16" Type="http://schemas.openxmlformats.org/officeDocument/2006/relationships/chart" Target="../charts/chart78.xml"/><Relationship Id="rId20" Type="http://schemas.openxmlformats.org/officeDocument/2006/relationships/chart" Target="../charts/chart8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69.xml"/><Relationship Id="rId11" Type="http://schemas.openxmlformats.org/officeDocument/2006/relationships/chart" Target="../charts/chart73.xml"/><Relationship Id="rId5" Type="http://schemas.openxmlformats.org/officeDocument/2006/relationships/chart" Target="../charts/chart68.xml"/><Relationship Id="rId15" Type="http://schemas.openxmlformats.org/officeDocument/2006/relationships/chart" Target="../charts/chart77.xml"/><Relationship Id="rId10" Type="http://schemas.openxmlformats.org/officeDocument/2006/relationships/chart" Target="../charts/chart72.xml"/><Relationship Id="rId19" Type="http://schemas.openxmlformats.org/officeDocument/2006/relationships/chart" Target="../charts/chart81.xml"/><Relationship Id="rId4" Type="http://schemas.microsoft.com/office/2007/relationships/hdphoto" Target="../media/hdphoto1.wdp"/><Relationship Id="rId9" Type="http://schemas.openxmlformats.org/officeDocument/2006/relationships/chart" Target="../charts/chart71.xml"/><Relationship Id="rId14" Type="http://schemas.openxmlformats.org/officeDocument/2006/relationships/chart" Target="../charts/chart7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9.xml"/><Relationship Id="rId13" Type="http://schemas.openxmlformats.org/officeDocument/2006/relationships/chart" Target="../charts/chart91.xml"/><Relationship Id="rId18" Type="http://schemas.openxmlformats.org/officeDocument/2006/relationships/image" Target="../media/image134.png"/><Relationship Id="rId26" Type="http://schemas.openxmlformats.org/officeDocument/2006/relationships/chart" Target="../charts/chart100.xml"/><Relationship Id="rId3" Type="http://schemas.openxmlformats.org/officeDocument/2006/relationships/chart" Target="../charts/chart84.xml"/><Relationship Id="rId21" Type="http://schemas.openxmlformats.org/officeDocument/2006/relationships/image" Target="../media/image135.png"/><Relationship Id="rId7" Type="http://schemas.openxmlformats.org/officeDocument/2006/relationships/chart" Target="../charts/chart88.xml"/><Relationship Id="rId12" Type="http://schemas.openxmlformats.org/officeDocument/2006/relationships/image" Target="../media/image132.svg"/><Relationship Id="rId17" Type="http://schemas.openxmlformats.org/officeDocument/2006/relationships/chart" Target="../charts/chart94.xml"/><Relationship Id="rId25" Type="http://schemas.openxmlformats.org/officeDocument/2006/relationships/chart" Target="../charts/chart99.xml"/><Relationship Id="rId2" Type="http://schemas.openxmlformats.org/officeDocument/2006/relationships/chart" Target="../charts/chart83.xml"/><Relationship Id="rId16" Type="http://schemas.openxmlformats.org/officeDocument/2006/relationships/chart" Target="../charts/chart93.xml"/><Relationship Id="rId20" Type="http://schemas.openxmlformats.org/officeDocument/2006/relationships/chart" Target="../charts/chart96.xml"/><Relationship Id="rId29" Type="http://schemas.openxmlformats.org/officeDocument/2006/relationships/chart" Target="../charts/chart10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87.xml"/><Relationship Id="rId11" Type="http://schemas.openxmlformats.org/officeDocument/2006/relationships/image" Target="../media/image131.png"/><Relationship Id="rId24" Type="http://schemas.openxmlformats.org/officeDocument/2006/relationships/image" Target="../media/image136.png"/><Relationship Id="rId5" Type="http://schemas.openxmlformats.org/officeDocument/2006/relationships/chart" Target="../charts/chart86.xml"/><Relationship Id="rId15" Type="http://schemas.openxmlformats.org/officeDocument/2006/relationships/image" Target="../media/image133.png"/><Relationship Id="rId23" Type="http://schemas.openxmlformats.org/officeDocument/2006/relationships/chart" Target="../charts/chart98.xml"/><Relationship Id="rId28" Type="http://schemas.openxmlformats.org/officeDocument/2006/relationships/chart" Target="../charts/chart101.xml"/><Relationship Id="rId10" Type="http://schemas.openxmlformats.org/officeDocument/2006/relationships/chart" Target="../charts/chart90.xml"/><Relationship Id="rId19" Type="http://schemas.openxmlformats.org/officeDocument/2006/relationships/chart" Target="../charts/chart95.xml"/><Relationship Id="rId4" Type="http://schemas.openxmlformats.org/officeDocument/2006/relationships/chart" Target="../charts/chart85.xml"/><Relationship Id="rId9" Type="http://schemas.openxmlformats.org/officeDocument/2006/relationships/image" Target="../media/image28.png"/><Relationship Id="rId14" Type="http://schemas.openxmlformats.org/officeDocument/2006/relationships/chart" Target="../charts/chart92.xml"/><Relationship Id="rId22" Type="http://schemas.openxmlformats.org/officeDocument/2006/relationships/chart" Target="../charts/chart97.xml"/><Relationship Id="rId27" Type="http://schemas.openxmlformats.org/officeDocument/2006/relationships/image" Target="../media/image137.png"/><Relationship Id="rId30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chart" Target="../charts/chart10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chart" Target="../charts/chart104.xml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hart" Target="../charts/chart106.xml"/><Relationship Id="rId7" Type="http://schemas.openxmlformats.org/officeDocument/2006/relationships/image" Target="../media/image141.jpeg"/><Relationship Id="rId2" Type="http://schemas.openxmlformats.org/officeDocument/2006/relationships/chart" Target="../charts/chart10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6.png"/><Relationship Id="rId7" Type="http://schemas.openxmlformats.org/officeDocument/2006/relationships/image" Target="../media/image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8.jpeg"/><Relationship Id="rId5" Type="http://schemas.openxmlformats.org/officeDocument/2006/relationships/image" Target="../media/image50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26" Type="http://schemas.openxmlformats.org/officeDocument/2006/relationships/image" Target="../media/image168.png"/><Relationship Id="rId3" Type="http://schemas.openxmlformats.org/officeDocument/2006/relationships/chart" Target="../charts/chart110.xml"/><Relationship Id="rId21" Type="http://schemas.openxmlformats.org/officeDocument/2006/relationships/image" Target="../media/image164.png"/><Relationship Id="rId7" Type="http://schemas.openxmlformats.org/officeDocument/2006/relationships/chart" Target="../charts/chart112.xml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5" Type="http://schemas.openxmlformats.org/officeDocument/2006/relationships/image" Target="../media/image167.png"/><Relationship Id="rId2" Type="http://schemas.openxmlformats.org/officeDocument/2006/relationships/chart" Target="../charts/chart109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11" Type="http://schemas.openxmlformats.org/officeDocument/2006/relationships/image" Target="../media/image155.png"/><Relationship Id="rId24" Type="http://schemas.openxmlformats.org/officeDocument/2006/relationships/image" Target="../media/image166.png"/><Relationship Id="rId5" Type="http://schemas.openxmlformats.org/officeDocument/2006/relationships/image" Target="../media/image128.png"/><Relationship Id="rId15" Type="http://schemas.openxmlformats.org/officeDocument/2006/relationships/chart" Target="../charts/chart113.xml"/><Relationship Id="rId23" Type="http://schemas.openxmlformats.org/officeDocument/2006/relationships/chart" Target="../charts/chart114.xml"/><Relationship Id="rId28" Type="http://schemas.openxmlformats.org/officeDocument/2006/relationships/image" Target="../media/image170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chart" Target="../charts/chart111.xml"/><Relationship Id="rId9" Type="http://schemas.openxmlformats.org/officeDocument/2006/relationships/image" Target="../media/image153.jpg"/><Relationship Id="rId14" Type="http://schemas.openxmlformats.org/officeDocument/2006/relationships/image" Target="../media/image158.png"/><Relationship Id="rId22" Type="http://schemas.openxmlformats.org/officeDocument/2006/relationships/image" Target="../media/image165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oleObject" Target="../embeddings/oleObject8.bin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15.xml"/><Relationship Id="rId17" Type="http://schemas.openxmlformats.org/officeDocument/2006/relationships/chart" Target="../charts/chart119.xml"/><Relationship Id="rId2" Type="http://schemas.openxmlformats.org/officeDocument/2006/relationships/tags" Target="../tags/tag8.xml"/><Relationship Id="rId16" Type="http://schemas.openxmlformats.org/officeDocument/2006/relationships/chart" Target="../charts/chart118.xml"/><Relationship Id="rId1" Type="http://schemas.openxmlformats.org/officeDocument/2006/relationships/vmlDrawing" Target="../drawings/vmlDrawing8.v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chart" Target="../charts/chart117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7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chart" Target="../charts/chart120.xml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chart" Target="../charts/chart12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tailerTextBox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_retailer_ </a:t>
            </a:r>
            <a:r>
              <a:rPr kumimoji="0" lang="en-I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Arial" charset="0"/>
                <a:cs typeface="Arial" charset="0"/>
              </a:rPr>
              <a:t>Briefin</a:t>
            </a:r>
            <a:r>
              <a:rPr lang="en-IN" sz="3200" b="1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g Book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/>
          <p:cNvSpPr/>
          <p:nvPr/>
        </p:nvSpPr>
        <p:spPr>
          <a:xfrm>
            <a:off x="783963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80895" y="3446317"/>
            <a:ext cx="3679319" cy="10076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63108" y="607284"/>
            <a:ext cx="3917408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46105" y="634666"/>
            <a:ext cx="3679319" cy="781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6D0018-0A04-48C0-8EA9-AC8D4E71C6E0}"/>
              </a:ext>
            </a:extLst>
          </p:cNvPr>
          <p:cNvSpPr/>
          <p:nvPr/>
        </p:nvSpPr>
        <p:spPr>
          <a:xfrm>
            <a:off x="3946105" y="644826"/>
            <a:ext cx="3679319" cy="76600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3905" y="587650"/>
            <a:ext cx="3679319" cy="7660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82" name="header_chart_gender">
            <a:extLst>
              <a:ext uri="{FF2B5EF4-FFF2-40B4-BE49-F238E27FC236}">
                <a16:creationId xmlns:a16="http://schemas.microsoft.com/office/drawing/2014/main" id="{BE438BB9-EB77-4CE0-9302-523C241B7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46574"/>
              </p:ext>
            </p:extLst>
          </p:nvPr>
        </p:nvGraphicFramePr>
        <p:xfrm>
          <a:off x="396000" y="648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5" name="header_chart_hhincome">
            <a:extLst>
              <a:ext uri="{FF2B5EF4-FFF2-40B4-BE49-F238E27FC236}">
                <a16:creationId xmlns:a16="http://schemas.microsoft.com/office/drawing/2014/main" id="{58014997-722A-4B32-9CDA-DA30550CF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439551"/>
              </p:ext>
            </p:extLst>
          </p:nvPr>
        </p:nvGraphicFramePr>
        <p:xfrm>
          <a:off x="360000" y="3574800"/>
          <a:ext cx="723600" cy="72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header_chart_student">
            <a:extLst>
              <a:ext uri="{FF2B5EF4-FFF2-40B4-BE49-F238E27FC236}">
                <a16:creationId xmlns:a16="http://schemas.microsoft.com/office/drawing/2014/main" id="{31CC86E6-1B67-41FD-AFFF-D2B80E20F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194980"/>
              </p:ext>
            </p:extLst>
          </p:nvPr>
        </p:nvGraphicFramePr>
        <p:xfrm>
          <a:off x="7992000" y="3492000"/>
          <a:ext cx="529200" cy="5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8" name="header_chart_parent">
            <a:extLst>
              <a:ext uri="{FF2B5EF4-FFF2-40B4-BE49-F238E27FC236}">
                <a16:creationId xmlns:a16="http://schemas.microsoft.com/office/drawing/2014/main" id="{0D8EAC16-F68E-4FF7-AEA7-1D085EAD8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481368"/>
              </p:ext>
            </p:extLst>
          </p:nvPr>
        </p:nvGraphicFramePr>
        <p:xfrm>
          <a:off x="3996000" y="3492000"/>
          <a:ext cx="936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4" name="header_chart_ethnicity">
            <a:extLst>
              <a:ext uri="{FF2B5EF4-FFF2-40B4-BE49-F238E27FC236}">
                <a16:creationId xmlns:a16="http://schemas.microsoft.com/office/drawing/2014/main" id="{771C3E17-092B-49B8-A6C2-13D1B3C0E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490325"/>
              </p:ext>
            </p:extLst>
          </p:nvPr>
        </p:nvGraphicFramePr>
        <p:xfrm>
          <a:off x="7992000" y="684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3" name="header_chart_age">
            <a:extLst>
              <a:ext uri="{FF2B5EF4-FFF2-40B4-BE49-F238E27FC236}">
                <a16:creationId xmlns:a16="http://schemas.microsoft.com/office/drawing/2014/main" id="{C09B7044-A69B-45C0-B02D-6F944F8A9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247263"/>
              </p:ext>
            </p:extLst>
          </p:nvPr>
        </p:nvGraphicFramePr>
        <p:xfrm>
          <a:off x="4032000" y="684000"/>
          <a:ext cx="684000" cy="6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18" name="hhincome1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30584" y="4383680"/>
            <a:ext cx="1226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Incom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 Under $25K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4" name="hhincome2">
            <a:extLst>
              <a:ext uri="{FF2B5EF4-FFF2-40B4-BE49-F238E27FC236}">
                <a16:creationId xmlns:a16="http://schemas.microsoft.com/office/drawing/2014/main" id="{5C38EDB0-2871-463E-84A4-34E26633FAB1}"/>
              </a:ext>
            </a:extLst>
          </p:cNvPr>
          <p:cNvSpPr/>
          <p:nvPr/>
        </p:nvSpPr>
        <p:spPr>
          <a:xfrm>
            <a:off x="240109" y="5364754"/>
            <a:ext cx="1226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$75K+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639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DEMOGRAPHIC PROFILE?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4000" y="64047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enderTable">
            <a:extLst>
              <a:ext uri="{FF2B5EF4-FFF2-40B4-BE49-F238E27FC236}">
                <a16:creationId xmlns:a16="http://schemas.microsoft.com/office/drawing/2014/main" id="{C0E669FD-639E-470B-9FC2-B30A15997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82936"/>
              </p:ext>
            </p:extLst>
          </p:nvPr>
        </p:nvGraphicFramePr>
        <p:xfrm>
          <a:off x="1654310" y="1846065"/>
          <a:ext cx="2142940" cy="1247144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_base2_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genderHeading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205192" y="1425385"/>
            <a:ext cx="1380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633100-B258-410C-9A46-521FC848C562}"/>
              </a:ext>
            </a:extLst>
          </p:cNvPr>
          <p:cNvSpPr/>
          <p:nvPr/>
        </p:nvSpPr>
        <p:spPr>
          <a:xfrm>
            <a:off x="8040505" y="1351663"/>
            <a:ext cx="1055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Ethnicity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1586343" y="2010686"/>
            <a:ext cx="1088500" cy="1223097"/>
            <a:chOff x="1640847" y="1547092"/>
            <a:chExt cx="1088500" cy="132993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6408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29347" y="1547092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0271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640847" y="4995376"/>
            <a:ext cx="1088500" cy="1352806"/>
            <a:chOff x="1640847" y="4625960"/>
            <a:chExt cx="1088500" cy="1329931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16408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729347" y="4625960"/>
              <a:ext cx="0" cy="132993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163" y="1520194"/>
            <a:ext cx="157625" cy="2292472"/>
          </a:xfrm>
          <a:prstGeom prst="rect">
            <a:avLst/>
          </a:prstGeom>
        </p:spPr>
      </p:pic>
      <p:cxnSp>
        <p:nvCxnSpPr>
          <p:cNvPr id="178" name="Straight Connector 177"/>
          <p:cNvCxnSpPr>
            <a:cxnSpLocks/>
          </p:cNvCxnSpPr>
          <p:nvPr/>
        </p:nvCxnSpPr>
        <p:spPr>
          <a:xfrm>
            <a:off x="10827792" y="4591234"/>
            <a:ext cx="0" cy="14770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cxnSpLocks/>
          </p:cNvCxnSpPr>
          <p:nvPr/>
        </p:nvCxnSpPr>
        <p:spPr>
          <a:xfrm>
            <a:off x="8899762" y="5012552"/>
            <a:ext cx="27472" cy="11078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3127" y="-2237505"/>
            <a:ext cx="157625" cy="11476668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>
            <a:off x="3933317" y="3442432"/>
            <a:ext cx="3900669" cy="2905750"/>
            <a:chOff x="3933317" y="3442432"/>
            <a:chExt cx="3900669" cy="2780434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3933317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833986" y="3442432"/>
              <a:ext cx="0" cy="27804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0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8F956C-35AD-4DF4-B05E-347EB36CFC31}"/>
              </a:ext>
            </a:extLst>
          </p:cNvPr>
          <p:cNvSpPr/>
          <p:nvPr/>
        </p:nvSpPr>
        <p:spPr>
          <a:xfrm>
            <a:off x="7870935" y="4115134"/>
            <a:ext cx="3463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Employment Status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80181" y="6235415"/>
            <a:ext cx="3732181" cy="32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itle 4">
            <a:extLst>
              <a:ext uri="{FF2B5EF4-FFF2-40B4-BE49-F238E27FC236}">
                <a16:creationId xmlns:a16="http://schemas.microsoft.com/office/drawing/2014/main" id="{20107CF1-3E7F-4625-887F-94839A6C83ED}"/>
              </a:ext>
            </a:extLst>
          </p:cNvPr>
          <p:cNvSpPr txBox="1">
            <a:spLocks/>
          </p:cNvSpPr>
          <p:nvPr/>
        </p:nvSpPr>
        <p:spPr>
          <a:xfrm>
            <a:off x="10151978" y="1394313"/>
            <a:ext cx="718748" cy="2658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ethnicityIndex2">
            <a:extLst>
              <a:ext uri="{FF2B5EF4-FFF2-40B4-BE49-F238E27FC236}">
                <a16:creationId xmlns:a16="http://schemas.microsoft.com/office/drawing/2014/main" id="{F97CC153-86F6-4E57-891C-1507AE8A8495}"/>
              </a:ext>
            </a:extLst>
          </p:cNvPr>
          <p:cNvSpPr txBox="1">
            <a:spLocks/>
          </p:cNvSpPr>
          <p:nvPr/>
        </p:nvSpPr>
        <p:spPr>
          <a:xfrm>
            <a:off x="10951033" y="1437449"/>
            <a:ext cx="1135841" cy="4172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v</a:t>
            </a:r>
          </a:p>
          <a:p>
            <a:pPr fontAlgn="ctr">
              <a:defRPr/>
            </a:pP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en-IN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_base2_</a:t>
            </a:r>
            <a:endParaRPr kumimoji="0" lang="en-IN" sz="105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ethnicityIndex1">
            <a:extLst>
              <a:ext uri="{FF2B5EF4-FFF2-40B4-BE49-F238E27FC236}">
                <a16:creationId xmlns:a16="http://schemas.microsoft.com/office/drawing/2014/main" id="{FE3D1EE6-B200-4AE8-8FB4-FB331E893602}"/>
              </a:ext>
            </a:extLst>
          </p:cNvPr>
          <p:cNvSpPr txBox="1">
            <a:spLocks/>
          </p:cNvSpPr>
          <p:nvPr/>
        </p:nvSpPr>
        <p:spPr>
          <a:xfrm>
            <a:off x="10027456" y="1462444"/>
            <a:ext cx="1135841" cy="3763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defRPr/>
            </a:pP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  <a:r>
              <a:rPr kumimoji="0" lang="en-IN" sz="1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_base1_</a:t>
            </a:r>
            <a:endParaRPr lang="en-IN" sz="11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pPr lvl="0" fontAlgn="ctr">
              <a:defRPr/>
            </a:pPr>
            <a:endParaRPr kumimoji="0" lang="en-IN" sz="110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E46B-BAB0-4E57-A7EB-7AF9FC82FD27}"/>
              </a:ext>
            </a:extLst>
          </p:cNvPr>
          <p:cNvCxnSpPr/>
          <p:nvPr/>
        </p:nvCxnSpPr>
        <p:spPr>
          <a:xfrm>
            <a:off x="3933317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34CE145-F815-4243-A942-F05828C5EC30}"/>
              </a:ext>
            </a:extLst>
          </p:cNvPr>
          <p:cNvCxnSpPr/>
          <p:nvPr/>
        </p:nvCxnSpPr>
        <p:spPr>
          <a:xfrm>
            <a:off x="7832964" y="719847"/>
            <a:ext cx="0" cy="2677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2" name="ageTable">
            <a:extLst>
              <a:ext uri="{FF2B5EF4-FFF2-40B4-BE49-F238E27FC236}">
                <a16:creationId xmlns:a16="http://schemas.microsoft.com/office/drawing/2014/main" id="{D7FBF5C1-3D5F-4C90-9298-4BE7C3B8D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86629"/>
              </p:ext>
            </p:extLst>
          </p:nvPr>
        </p:nvGraphicFramePr>
        <p:xfrm>
          <a:off x="4083833" y="1786553"/>
          <a:ext cx="3613064" cy="1645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43647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 – 18 yrs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 – 24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 – 34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 – 49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 – 64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 – 75 yrs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sp>
        <p:nvSpPr>
          <p:cNvPr id="161" name="Rectangle 160">
            <a:extLst>
              <a:ext uri="{FF2B5EF4-FFF2-40B4-BE49-F238E27FC236}">
                <a16:creationId xmlns:a16="http://schemas.microsoft.com/office/drawing/2014/main" id="{E204EB35-0CD1-4C32-BDB4-3C9C031BD9A1}"/>
              </a:ext>
            </a:extLst>
          </p:cNvPr>
          <p:cNvSpPr/>
          <p:nvPr/>
        </p:nvSpPr>
        <p:spPr>
          <a:xfrm>
            <a:off x="4112404" y="1492210"/>
            <a:ext cx="15009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Age Group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2" name="ageIndex1">
            <a:extLst>
              <a:ext uri="{FF2B5EF4-FFF2-40B4-BE49-F238E27FC236}">
                <a16:creationId xmlns:a16="http://schemas.microsoft.com/office/drawing/2014/main" id="{AED421E8-EDAD-4679-A899-9F96521160C6}"/>
              </a:ext>
            </a:extLst>
          </p:cNvPr>
          <p:cNvSpPr/>
          <p:nvPr/>
        </p:nvSpPr>
        <p:spPr>
          <a:xfrm>
            <a:off x="6093769" y="1421589"/>
            <a:ext cx="10090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_base1_</a:t>
            </a:r>
          </a:p>
          <a:p>
            <a:pPr algn="ctr" fontAlgn="b"/>
            <a:endParaRPr lang="en-US" sz="105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ageIndex2">
            <a:extLst>
              <a:ext uri="{FF2B5EF4-FFF2-40B4-BE49-F238E27FC236}">
                <a16:creationId xmlns:a16="http://schemas.microsoft.com/office/drawing/2014/main" id="{A0C62929-E99B-429E-933F-1C0C46E2705E}"/>
              </a:ext>
            </a:extLst>
          </p:cNvPr>
          <p:cNvSpPr/>
          <p:nvPr/>
        </p:nvSpPr>
        <p:spPr>
          <a:xfrm>
            <a:off x="6851667" y="1413711"/>
            <a:ext cx="981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_base2_</a:t>
            </a:r>
          </a:p>
        </p:txBody>
      </p:sp>
      <p:sp>
        <p:nvSpPr>
          <p:cNvPr id="105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students">
            <a:extLst>
              <a:ext uri="{FF2B5EF4-FFF2-40B4-BE49-F238E27FC236}">
                <a16:creationId xmlns:a16="http://schemas.microsoft.com/office/drawing/2014/main" id="{BABBA9F1-E1B8-4386-B18C-937B0C574696}"/>
              </a:ext>
            </a:extLst>
          </p:cNvPr>
          <p:cNvGrpSpPr/>
          <p:nvPr/>
        </p:nvGrpSpPr>
        <p:grpSpPr>
          <a:xfrm>
            <a:off x="7805737" y="3492000"/>
            <a:ext cx="3914052" cy="566256"/>
            <a:chOff x="7805737" y="3492000"/>
            <a:chExt cx="3914052" cy="566256"/>
          </a:xfrm>
        </p:grpSpPr>
        <p:cxnSp>
          <p:nvCxnSpPr>
            <p:cNvPr id="124" name="connector"/>
            <p:cNvCxnSpPr>
              <a:cxnSpLocks/>
            </p:cNvCxnSpPr>
            <p:nvPr/>
          </p:nvCxnSpPr>
          <p:spPr>
            <a:xfrm>
              <a:off x="7805737" y="4058256"/>
              <a:ext cx="3914052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" name="studentIcon">
              <a:extLst>
                <a:ext uri="{FF2B5EF4-FFF2-40B4-BE49-F238E27FC236}">
                  <a16:creationId xmlns:a16="http://schemas.microsoft.com/office/drawing/2014/main" id="{0F4F0E09-E561-4690-8DA3-6789D9C1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2000" y="3492000"/>
              <a:ext cx="528072" cy="528072"/>
            </a:xfrm>
            <a:prstGeom prst="rect">
              <a:avLst/>
            </a:prstGeom>
          </p:spPr>
        </p:pic>
      </p:grpSp>
      <p:grpSp>
        <p:nvGrpSpPr>
          <p:cNvPr id="2" name="gender">
            <a:extLst>
              <a:ext uri="{FF2B5EF4-FFF2-40B4-BE49-F238E27FC236}">
                <a16:creationId xmlns:a16="http://schemas.microsoft.com/office/drawing/2014/main" id="{63EC1DC9-43A5-4CDB-9ADD-CB88912E7D20}"/>
              </a:ext>
            </a:extLst>
          </p:cNvPr>
          <p:cNvGrpSpPr/>
          <p:nvPr/>
        </p:nvGrpSpPr>
        <p:grpSpPr>
          <a:xfrm>
            <a:off x="268217" y="685629"/>
            <a:ext cx="3783103" cy="2394402"/>
            <a:chOff x="268217" y="685629"/>
            <a:chExt cx="3783103" cy="2394402"/>
          </a:xfrm>
        </p:grpSpPr>
        <p:sp>
          <p:nvSpPr>
            <p:cNvPr id="7" name="heading">
              <a:extLst>
                <a:ext uri="{FF2B5EF4-FFF2-40B4-BE49-F238E27FC236}">
                  <a16:creationId xmlns:a16="http://schemas.microsoft.com/office/drawing/2014/main" id="{42E0FDE6-40D9-41AA-975A-0DB9A74722C0}"/>
                </a:ext>
              </a:extLst>
            </p:cNvPr>
            <p:cNvSpPr/>
            <p:nvPr/>
          </p:nvSpPr>
          <p:spPr>
            <a:xfrm>
              <a:off x="991894" y="738547"/>
              <a:ext cx="30594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08" name="genderIcon">
              <a:extLst>
                <a:ext uri="{FF2B5EF4-FFF2-40B4-BE49-F238E27FC236}">
                  <a16:creationId xmlns:a16="http://schemas.microsoft.com/office/drawing/2014/main" id="{357ED1B8-B550-4041-B611-900C4468E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6000" y="685629"/>
              <a:ext cx="684000" cy="680742"/>
            </a:xfrm>
            <a:prstGeom prst="rect">
              <a:avLst/>
            </a:prstGeom>
          </p:spPr>
        </p:pic>
        <p:graphicFrame>
          <p:nvGraphicFramePr>
            <p:cNvPr id="42" name="donutChart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074401"/>
                </p:ext>
              </p:extLst>
            </p:nvPr>
          </p:nvGraphicFramePr>
          <p:xfrm>
            <a:off x="393605" y="2044422"/>
            <a:ext cx="1226772" cy="1035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43" name="donutLegend"/>
            <p:cNvSpPr/>
            <p:nvPr/>
          </p:nvSpPr>
          <p:spPr>
            <a:xfrm>
              <a:off x="577470" y="2374707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50.3%</a:t>
              </a:r>
            </a:p>
          </p:txBody>
        </p:sp>
        <p:cxnSp>
          <p:nvCxnSpPr>
            <p:cNvPr id="209" name="connector">
              <a:extLst>
                <a:ext uri="{FF2B5EF4-FFF2-40B4-BE49-F238E27FC236}">
                  <a16:creationId xmlns:a16="http://schemas.microsoft.com/office/drawing/2014/main" id="{057D4500-836D-45BF-BBB5-179D340DA033}"/>
                </a:ext>
              </a:extLst>
            </p:cNvPr>
            <p:cNvCxnSpPr>
              <a:cxnSpLocks/>
            </p:cNvCxnSpPr>
            <p:nvPr/>
          </p:nvCxnSpPr>
          <p:spPr>
            <a:xfrm>
              <a:off x="268217" y="1398573"/>
              <a:ext cx="3660688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ageGroup">
            <a:extLst>
              <a:ext uri="{FF2B5EF4-FFF2-40B4-BE49-F238E27FC236}">
                <a16:creationId xmlns:a16="http://schemas.microsoft.com/office/drawing/2014/main" id="{4D874142-8ABF-441C-9EF8-630D86F8E7FC}"/>
              </a:ext>
            </a:extLst>
          </p:cNvPr>
          <p:cNvGrpSpPr/>
          <p:nvPr/>
        </p:nvGrpSpPr>
        <p:grpSpPr>
          <a:xfrm>
            <a:off x="3975036" y="685629"/>
            <a:ext cx="3857059" cy="718371"/>
            <a:chOff x="3966010" y="680202"/>
            <a:chExt cx="3857059" cy="718371"/>
          </a:xfrm>
        </p:grpSpPr>
        <p:pic>
          <p:nvPicPr>
            <p:cNvPr id="114" name="AgeIcon">
              <a:extLst>
                <a:ext uri="{FF2B5EF4-FFF2-40B4-BE49-F238E27FC236}">
                  <a16:creationId xmlns:a16="http://schemas.microsoft.com/office/drawing/2014/main" id="{1C8C707F-953B-40C5-A52F-6A49731D9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8974" y="680202"/>
              <a:ext cx="684000" cy="680742"/>
            </a:xfrm>
            <a:prstGeom prst="rect">
              <a:avLst/>
            </a:prstGeom>
          </p:spPr>
        </p:pic>
        <p:cxnSp>
          <p:nvCxnSpPr>
            <p:cNvPr id="210" name="connector">
              <a:extLst>
                <a:ext uri="{FF2B5EF4-FFF2-40B4-BE49-F238E27FC236}">
                  <a16:creationId xmlns:a16="http://schemas.microsoft.com/office/drawing/2014/main" id="{B545613A-ECF6-40D3-8237-35E81E62FFEC}"/>
                </a:ext>
              </a:extLst>
            </p:cNvPr>
            <p:cNvCxnSpPr>
              <a:cxnSpLocks/>
            </p:cNvCxnSpPr>
            <p:nvPr/>
          </p:nvCxnSpPr>
          <p:spPr>
            <a:xfrm>
              <a:off x="3966010" y="1398573"/>
              <a:ext cx="3857059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ethnicity">
            <a:extLst>
              <a:ext uri="{FF2B5EF4-FFF2-40B4-BE49-F238E27FC236}">
                <a16:creationId xmlns:a16="http://schemas.microsoft.com/office/drawing/2014/main" id="{16E437E5-9D1C-46A5-B070-E7E3D0A747D4}"/>
              </a:ext>
            </a:extLst>
          </p:cNvPr>
          <p:cNvGrpSpPr/>
          <p:nvPr/>
        </p:nvGrpSpPr>
        <p:grpSpPr>
          <a:xfrm>
            <a:off x="7894659" y="684000"/>
            <a:ext cx="3995452" cy="712911"/>
            <a:chOff x="7896220" y="685662"/>
            <a:chExt cx="3995452" cy="712911"/>
          </a:xfrm>
        </p:grpSpPr>
        <p:pic>
          <p:nvPicPr>
            <p:cNvPr id="8" name="ethnicityIcon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3561" y="685662"/>
              <a:ext cx="684000" cy="684000"/>
            </a:xfrm>
            <a:prstGeom prst="rect">
              <a:avLst/>
            </a:prstGeom>
          </p:spPr>
        </p:pic>
        <p:cxnSp>
          <p:nvCxnSpPr>
            <p:cNvPr id="211" name="connector">
              <a:extLst>
                <a:ext uri="{FF2B5EF4-FFF2-40B4-BE49-F238E27FC236}">
                  <a16:creationId xmlns:a16="http://schemas.microsoft.com/office/drawing/2014/main" id="{E9C26F0A-93F8-4EB6-BAA5-79C3DB5798A0}"/>
                </a:ext>
              </a:extLst>
            </p:cNvPr>
            <p:cNvCxnSpPr>
              <a:cxnSpLocks/>
            </p:cNvCxnSpPr>
            <p:nvPr/>
          </p:nvCxnSpPr>
          <p:spPr>
            <a:xfrm>
              <a:off x="7896220" y="1398573"/>
              <a:ext cx="3995452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parentOfChild">
            <a:extLst>
              <a:ext uri="{FF2B5EF4-FFF2-40B4-BE49-F238E27FC236}">
                <a16:creationId xmlns:a16="http://schemas.microsoft.com/office/drawing/2014/main" id="{34C9E0D4-1A48-4329-AD6E-FE684F0BA3B3}"/>
              </a:ext>
            </a:extLst>
          </p:cNvPr>
          <p:cNvGrpSpPr/>
          <p:nvPr/>
        </p:nvGrpSpPr>
        <p:grpSpPr>
          <a:xfrm>
            <a:off x="3938766" y="3492000"/>
            <a:ext cx="3857059" cy="2417034"/>
            <a:chOff x="3966010" y="3473633"/>
            <a:chExt cx="3857059" cy="2417034"/>
          </a:xfrm>
        </p:grpSpPr>
        <p:graphicFrame>
          <p:nvGraphicFramePr>
            <p:cNvPr id="153" name="donutChart2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525934"/>
                </p:ext>
              </p:extLst>
            </p:nvPr>
          </p:nvGraphicFramePr>
          <p:xfrm>
            <a:off x="3998758" y="4733821"/>
            <a:ext cx="1226772" cy="1156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46" name="donutLegend2">
              <a:extLst>
                <a:ext uri="{FF2B5EF4-FFF2-40B4-BE49-F238E27FC236}">
                  <a16:creationId xmlns:a16="http://schemas.microsoft.com/office/drawing/2014/main" id="{683F0202-A184-4D3F-B628-F263245C60A9}"/>
                </a:ext>
              </a:extLst>
            </p:cNvPr>
            <p:cNvSpPr txBox="1">
              <a:spLocks/>
            </p:cNvSpPr>
            <p:nvPr/>
          </p:nvSpPr>
          <p:spPr>
            <a:xfrm>
              <a:off x="4126342" y="5128545"/>
              <a:ext cx="872888" cy="26580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ctr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24.4%</a:t>
              </a:r>
            </a:p>
          </p:txBody>
        </p:sp>
        <p:pic>
          <p:nvPicPr>
            <p:cNvPr id="160" name="pcIcon">
              <a:extLst>
                <a:ext uri="{FF2B5EF4-FFF2-40B4-BE49-F238E27FC236}">
                  <a16:creationId xmlns:a16="http://schemas.microsoft.com/office/drawing/2014/main" id="{58812D97-BC16-46B8-AF99-76CBCE6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23244" y="3473633"/>
              <a:ext cx="936000" cy="936000"/>
            </a:xfrm>
            <a:prstGeom prst="rect">
              <a:avLst/>
            </a:prstGeom>
          </p:spPr>
        </p:pic>
        <p:cxnSp>
          <p:nvCxnSpPr>
            <p:cNvPr id="213" name="connector">
              <a:extLst>
                <a:ext uri="{FF2B5EF4-FFF2-40B4-BE49-F238E27FC236}">
                  <a16:creationId xmlns:a16="http://schemas.microsoft.com/office/drawing/2014/main" id="{5ED705ED-07F7-4E10-A4F0-6F5D207C84DB}"/>
                </a:ext>
              </a:extLst>
            </p:cNvPr>
            <p:cNvCxnSpPr>
              <a:cxnSpLocks/>
            </p:cNvCxnSpPr>
            <p:nvPr/>
          </p:nvCxnSpPr>
          <p:spPr>
            <a:xfrm>
              <a:off x="3966010" y="4443223"/>
              <a:ext cx="3857059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0" name="studentTable">
            <a:extLst>
              <a:ext uri="{FF2B5EF4-FFF2-40B4-BE49-F238E27FC236}">
                <a16:creationId xmlns:a16="http://schemas.microsoft.com/office/drawing/2014/main" id="{DA8989F0-D14E-46C8-8E05-19B7E1EB4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00593"/>
              </p:ext>
            </p:extLst>
          </p:nvPr>
        </p:nvGraphicFramePr>
        <p:xfrm>
          <a:off x="8015280" y="4519582"/>
          <a:ext cx="3613064" cy="1990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67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3863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Student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53.2%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Full-time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Employed Part-time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Homemaker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Retired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69.2%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 Collar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Blue Collar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942044"/>
                  </a:ext>
                </a:extLst>
              </a:tr>
            </a:tbl>
          </a:graphicData>
        </a:graphic>
      </p:graphicFrame>
      <p:sp>
        <p:nvSpPr>
          <p:cNvPr id="122" name="studentIndex1">
            <a:extLst>
              <a:ext uri="{FF2B5EF4-FFF2-40B4-BE49-F238E27FC236}">
                <a16:creationId xmlns:a16="http://schemas.microsoft.com/office/drawing/2014/main" id="{9C16B59C-3313-42C3-9121-A30D312C7DCD}"/>
              </a:ext>
            </a:extLst>
          </p:cNvPr>
          <p:cNvSpPr/>
          <p:nvPr/>
        </p:nvSpPr>
        <p:spPr>
          <a:xfrm>
            <a:off x="9922594" y="4095139"/>
            <a:ext cx="100908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_base1_</a:t>
            </a:r>
          </a:p>
          <a:p>
            <a:pPr algn="ctr" fontAlgn="b"/>
            <a:endParaRPr lang="en-US" sz="105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tudentIndex2">
            <a:extLst>
              <a:ext uri="{FF2B5EF4-FFF2-40B4-BE49-F238E27FC236}">
                <a16:creationId xmlns:a16="http://schemas.microsoft.com/office/drawing/2014/main" id="{5CB2098E-0F16-4DE2-99C0-BD296A3661FF}"/>
              </a:ext>
            </a:extLst>
          </p:cNvPr>
          <p:cNvSpPr/>
          <p:nvPr/>
        </p:nvSpPr>
        <p:spPr>
          <a:xfrm>
            <a:off x="10780876" y="4110879"/>
            <a:ext cx="981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50" dirty="0"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algn="ctr" fontAlgn="b"/>
            <a:r>
              <a:rPr lang="en-IN" sz="1050" dirty="0">
                <a:solidFill>
                  <a:srgbClr val="000000"/>
                </a:solidFill>
                <a:latin typeface="Franklin Gothic Book" panose="020B0503020102020204" pitchFamily="34" charset="0"/>
              </a:rPr>
              <a:t>_base2_</a:t>
            </a:r>
          </a:p>
        </p:txBody>
      </p:sp>
      <p:graphicFrame>
        <p:nvGraphicFramePr>
          <p:cNvPr id="128" name="ethnicityTable">
            <a:extLst>
              <a:ext uri="{FF2B5EF4-FFF2-40B4-BE49-F238E27FC236}">
                <a16:creationId xmlns:a16="http://schemas.microsoft.com/office/drawing/2014/main" id="{8D096FE7-5F34-4211-B073-6A7A795F0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40589"/>
              </p:ext>
            </p:extLst>
          </p:nvPr>
        </p:nvGraphicFramePr>
        <p:xfrm>
          <a:off x="8024443" y="1929430"/>
          <a:ext cx="3613064" cy="137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78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585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7767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73863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White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Hispanics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Asian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74248"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100" b="0" i="0" u="none" strike="noStrike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6055565"/>
                  </a:ext>
                </a:extLst>
              </a:tr>
            </a:tbl>
          </a:graphicData>
        </a:graphic>
      </p:graphicFrame>
      <p:graphicFrame>
        <p:nvGraphicFramePr>
          <p:cNvPr id="129" name="hhTable">
            <a:extLst>
              <a:ext uri="{FF2B5EF4-FFF2-40B4-BE49-F238E27FC236}">
                <a16:creationId xmlns:a16="http://schemas.microsoft.com/office/drawing/2014/main" id="{E9EE254C-8F5B-4488-907E-D0AA4402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40142"/>
              </p:ext>
            </p:extLst>
          </p:nvPr>
        </p:nvGraphicFramePr>
        <p:xfrm>
          <a:off x="1663852" y="4513071"/>
          <a:ext cx="2142940" cy="1891593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_base2_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002130"/>
                  </a:ext>
                </a:extLst>
              </a:tr>
            </a:tbl>
          </a:graphicData>
        </a:graphic>
      </p:graphicFrame>
      <p:grpSp>
        <p:nvGrpSpPr>
          <p:cNvPr id="12" name="hhIncome">
            <a:extLst>
              <a:ext uri="{FF2B5EF4-FFF2-40B4-BE49-F238E27FC236}">
                <a16:creationId xmlns:a16="http://schemas.microsoft.com/office/drawing/2014/main" id="{BCDED225-5499-4040-B648-192F81F13046}"/>
              </a:ext>
            </a:extLst>
          </p:cNvPr>
          <p:cNvGrpSpPr/>
          <p:nvPr/>
        </p:nvGrpSpPr>
        <p:grpSpPr>
          <a:xfrm>
            <a:off x="268055" y="3575740"/>
            <a:ext cx="3660688" cy="2577507"/>
            <a:chOff x="268055" y="3575740"/>
            <a:chExt cx="3660688" cy="2577507"/>
          </a:xfrm>
        </p:grpSpPr>
        <p:graphicFrame>
          <p:nvGraphicFramePr>
            <p:cNvPr id="167" name="donutChart2">
              <a:extLst>
                <a:ext uri="{FF2B5EF4-FFF2-40B4-BE49-F238E27FC236}">
                  <a16:creationId xmlns:a16="http://schemas.microsoft.com/office/drawing/2014/main" id="{1D57EBA9-5045-4DAB-A59D-1AAE0E5422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4563514"/>
                </p:ext>
              </p:extLst>
            </p:nvPr>
          </p:nvGraphicFramePr>
          <p:xfrm>
            <a:off x="452514" y="5581747"/>
            <a:ext cx="1091006" cy="57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graphicFrame>
          <p:nvGraphicFramePr>
            <p:cNvPr id="115" name="donutChart1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7920552"/>
                </p:ext>
              </p:extLst>
            </p:nvPr>
          </p:nvGraphicFramePr>
          <p:xfrm>
            <a:off x="428463" y="4871407"/>
            <a:ext cx="1091006" cy="57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16" name="donutLegend1"/>
            <p:cNvSpPr/>
            <p:nvPr/>
          </p:nvSpPr>
          <p:spPr>
            <a:xfrm>
              <a:off x="599862" y="5019722"/>
              <a:ext cx="6707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.3%</a:t>
              </a:r>
            </a:p>
          </p:txBody>
        </p:sp>
        <p:pic>
          <p:nvPicPr>
            <p:cNvPr id="144" name="hhIcon">
              <a:extLst>
                <a:ext uri="{FF2B5EF4-FFF2-40B4-BE49-F238E27FC236}">
                  <a16:creationId xmlns:a16="http://schemas.microsoft.com/office/drawing/2014/main" id="{4B1BE83D-9939-4891-BC7A-FFDF081FB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2604" y="3575740"/>
              <a:ext cx="724854" cy="724854"/>
            </a:xfrm>
            <a:prstGeom prst="rect">
              <a:avLst/>
            </a:prstGeom>
          </p:spPr>
        </p:pic>
        <p:cxnSp>
          <p:nvCxnSpPr>
            <p:cNvPr id="212" name="connector">
              <a:extLst>
                <a:ext uri="{FF2B5EF4-FFF2-40B4-BE49-F238E27FC236}">
                  <a16:creationId xmlns:a16="http://schemas.microsoft.com/office/drawing/2014/main" id="{3F20A7A2-C14F-499A-A985-3E9105D269F8}"/>
                </a:ext>
              </a:extLst>
            </p:cNvPr>
            <p:cNvCxnSpPr>
              <a:cxnSpLocks/>
            </p:cNvCxnSpPr>
            <p:nvPr/>
          </p:nvCxnSpPr>
          <p:spPr>
            <a:xfrm>
              <a:off x="268055" y="4442592"/>
              <a:ext cx="3660688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donutLegend2">
              <a:extLst>
                <a:ext uri="{FF2B5EF4-FFF2-40B4-BE49-F238E27FC236}">
                  <a16:creationId xmlns:a16="http://schemas.microsoft.com/office/drawing/2014/main" id="{EB51C85C-89AE-42D4-B2C2-3B7B72F09D9C}"/>
                </a:ext>
              </a:extLst>
            </p:cNvPr>
            <p:cNvSpPr/>
            <p:nvPr/>
          </p:nvSpPr>
          <p:spPr>
            <a:xfrm>
              <a:off x="624774" y="5758348"/>
              <a:ext cx="6707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47.2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</p:grpSp>
      <p:graphicFrame>
        <p:nvGraphicFramePr>
          <p:cNvPr id="97" name="pcTable">
            <a:extLst>
              <a:ext uri="{FF2B5EF4-FFF2-40B4-BE49-F238E27FC236}">
                <a16:creationId xmlns:a16="http://schemas.microsoft.com/office/drawing/2014/main" id="{C375E7B3-6539-4883-B047-3B5A7D30A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28032"/>
              </p:ext>
            </p:extLst>
          </p:nvPr>
        </p:nvGraphicFramePr>
        <p:xfrm>
          <a:off x="5477371" y="4706167"/>
          <a:ext cx="2142940" cy="1247144"/>
        </p:xfrm>
        <a:graphic>
          <a:graphicData uri="http://schemas.openxmlformats.org/drawingml/2006/table">
            <a:tbl>
              <a:tblPr/>
              <a:tblGrid>
                <a:gridCol w="107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</a:p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_base1_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Index v 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44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n-IN" sz="1100" b="0" i="0" u="none" strike="noStrike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heading2">
            <a:extLst>
              <a:ext uri="{FF2B5EF4-FFF2-40B4-BE49-F238E27FC236}">
                <a16:creationId xmlns:a16="http://schemas.microsoft.com/office/drawing/2014/main" id="{DF5EB6FC-DD02-4808-B851-E055DFD73432}"/>
              </a:ext>
            </a:extLst>
          </p:cNvPr>
          <p:cNvSpPr/>
          <p:nvPr/>
        </p:nvSpPr>
        <p:spPr>
          <a:xfrm>
            <a:off x="3988085" y="4519582"/>
            <a:ext cx="2516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Parent of child &lt;18 yrs in HH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66F143E-9C3B-46FE-8E18-A1983E24D6D1}"/>
              </a:ext>
            </a:extLst>
          </p:cNvPr>
          <p:cNvSpPr/>
          <p:nvPr/>
        </p:nvSpPr>
        <p:spPr>
          <a:xfrm>
            <a:off x="9191827" y="801265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Ethnicity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EE8991-FD5A-4799-9B31-15422006D178}"/>
              </a:ext>
            </a:extLst>
          </p:cNvPr>
          <p:cNvSpPr/>
          <p:nvPr/>
        </p:nvSpPr>
        <p:spPr>
          <a:xfrm>
            <a:off x="1414446" y="782230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Gender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CFD82B3-4759-4F02-BF9A-9FC6AAD951A6}"/>
              </a:ext>
            </a:extLst>
          </p:cNvPr>
          <p:cNvSpPr/>
          <p:nvPr/>
        </p:nvSpPr>
        <p:spPr>
          <a:xfrm>
            <a:off x="5264982" y="807662"/>
            <a:ext cx="1920301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Age Group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E1CC6C-FC92-454B-8353-EE999A9B08E0}"/>
              </a:ext>
            </a:extLst>
          </p:cNvPr>
          <p:cNvSpPr/>
          <p:nvPr/>
        </p:nvSpPr>
        <p:spPr>
          <a:xfrm>
            <a:off x="1471400" y="3713913"/>
            <a:ext cx="1944144" cy="52863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Household Income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E2B3B05-029D-4C85-887E-3486EE8CB031}"/>
              </a:ext>
            </a:extLst>
          </p:cNvPr>
          <p:cNvSpPr/>
          <p:nvPr/>
        </p:nvSpPr>
        <p:spPr>
          <a:xfrm>
            <a:off x="5023948" y="3759753"/>
            <a:ext cx="2269582" cy="487939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Parental Identification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3F020A-B047-4F37-9B30-AE46AD04D3BF}"/>
              </a:ext>
            </a:extLst>
          </p:cNvPr>
          <p:cNvSpPr/>
          <p:nvPr/>
        </p:nvSpPr>
        <p:spPr>
          <a:xfrm>
            <a:off x="9067305" y="3513624"/>
            <a:ext cx="2095992" cy="47058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Franklin Gothic Book" panose="020B0503020102020204" pitchFamily="34" charset="0"/>
              </a:rPr>
              <a:t>Employment Status</a:t>
            </a:r>
          </a:p>
        </p:txBody>
      </p:sp>
    </p:spTree>
    <p:extLst>
      <p:ext uri="{BB962C8B-B14F-4D97-AF65-F5344CB8AC3E}">
        <p14:creationId xmlns:p14="http://schemas.microsoft.com/office/powerpoint/2010/main" val="352921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header_chart6">
            <a:extLst>
              <a:ext uri="{FF2B5EF4-FFF2-40B4-BE49-F238E27FC236}">
                <a16:creationId xmlns:a16="http://schemas.microsoft.com/office/drawing/2014/main" id="{AC6EA778-82F5-4FD5-9DC0-1A46273A4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03900"/>
              </p:ext>
            </p:extLst>
          </p:nvPr>
        </p:nvGraphicFramePr>
        <p:xfrm>
          <a:off x="99360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8" name="header_chart5">
            <a:extLst>
              <a:ext uri="{FF2B5EF4-FFF2-40B4-BE49-F238E27FC236}">
                <a16:creationId xmlns:a16="http://schemas.microsoft.com/office/drawing/2014/main" id="{C5D87645-BA40-4EAF-9B0C-0C18990B0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048115"/>
              </p:ext>
            </p:extLst>
          </p:nvPr>
        </p:nvGraphicFramePr>
        <p:xfrm>
          <a:off x="8024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7" name="header_chart4">
            <a:extLst>
              <a:ext uri="{FF2B5EF4-FFF2-40B4-BE49-F238E27FC236}">
                <a16:creationId xmlns:a16="http://schemas.microsoft.com/office/drawing/2014/main" id="{139C11A5-BAEF-4357-9E5B-CB9501901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929311"/>
              </p:ext>
            </p:extLst>
          </p:nvPr>
        </p:nvGraphicFramePr>
        <p:xfrm>
          <a:off x="60840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6" name="header_chart3">
            <a:extLst>
              <a:ext uri="{FF2B5EF4-FFF2-40B4-BE49-F238E27FC236}">
                <a16:creationId xmlns:a16="http://schemas.microsoft.com/office/drawing/2014/main" id="{95226C16-B3E0-47AC-817A-17FE56DEC0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474788"/>
              </p:ext>
            </p:extLst>
          </p:nvPr>
        </p:nvGraphicFramePr>
        <p:xfrm>
          <a:off x="44208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5" name="header_chart2">
            <a:extLst>
              <a:ext uri="{FF2B5EF4-FFF2-40B4-BE49-F238E27FC236}">
                <a16:creationId xmlns:a16="http://schemas.microsoft.com/office/drawing/2014/main" id="{CAD78327-94D2-48BB-82ED-CE8C3C724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502673"/>
              </p:ext>
            </p:extLst>
          </p:nvPr>
        </p:nvGraphicFramePr>
        <p:xfrm>
          <a:off x="2318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4" name="header_chart1">
            <a:extLst>
              <a:ext uri="{FF2B5EF4-FFF2-40B4-BE49-F238E27FC236}">
                <a16:creationId xmlns:a16="http://schemas.microsoft.com/office/drawing/2014/main" id="{63684ABE-4AA6-4321-9D91-A75DE76AD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225093"/>
              </p:ext>
            </p:extLst>
          </p:nvPr>
        </p:nvGraphicFramePr>
        <p:xfrm>
          <a:off x="392400" y="1152000"/>
          <a:ext cx="651600" cy="6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egmentIndex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18304"/>
              </p:ext>
            </p:extLst>
          </p:nvPr>
        </p:nvGraphicFramePr>
        <p:xfrm>
          <a:off x="539226" y="3346083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117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7914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</a:t>
            </a: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SEGMENTATION?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6893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shopper Segments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265998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150826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38740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928499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819184" y="1173713"/>
            <a:ext cx="0" cy="269724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egmentIndex1"/>
          <p:cNvSpPr/>
          <p:nvPr/>
        </p:nvSpPr>
        <p:spPr>
          <a:xfrm>
            <a:off x="317332" y="3277034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 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_base1_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78397" y="6574048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graphicFrame>
        <p:nvGraphicFramePr>
          <p:cNvPr id="92" name="segmentIndexTable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69613"/>
              </p:ext>
            </p:extLst>
          </p:nvPr>
        </p:nvGraphicFramePr>
        <p:xfrm>
          <a:off x="547629" y="3802399"/>
          <a:ext cx="11339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IN" sz="11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>
            <a:off x="270806" y="4257364"/>
            <a:ext cx="11616271" cy="265193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95000"/>
                </a:schemeClr>
              </a:gs>
              <a:gs pos="49000">
                <a:srgbClr val="FBFBF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9" name="segmentIndex2"/>
          <p:cNvSpPr/>
          <p:nvPr/>
        </p:nvSpPr>
        <p:spPr>
          <a:xfrm>
            <a:off x="288000" y="373524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Index v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_base2_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E1D2F5-71A8-42FA-B59A-B9AF15F4A7AB}"/>
              </a:ext>
            </a:extLst>
          </p:cNvPr>
          <p:cNvSpPr/>
          <p:nvPr/>
        </p:nvSpPr>
        <p:spPr>
          <a:xfrm>
            <a:off x="220624" y="4215011"/>
            <a:ext cx="16299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Primary shopper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81F9994-DA37-4CF0-8DEC-ABC160349620}"/>
              </a:ext>
            </a:extLst>
          </p:cNvPr>
          <p:cNvCxnSpPr>
            <a:cxnSpLocks/>
          </p:cNvCxnSpPr>
          <p:nvPr/>
        </p:nvCxnSpPr>
        <p:spPr>
          <a:xfrm>
            <a:off x="4126339" y="4334488"/>
            <a:ext cx="6022" cy="20979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BCEAA1E-4FF7-4AD0-9D73-792F3D1C253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imeperiodTextbox">
            <a:extLst>
              <a:ext uri="{FF2B5EF4-FFF2-40B4-BE49-F238E27FC236}">
                <a16:creationId xmlns:a16="http://schemas.microsoft.com/office/drawing/2014/main" id="{8C54EBA3-45C2-41B0-96AB-2AC18233A4BC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58276" y="-3760251"/>
            <a:ext cx="157625" cy="11616270"/>
          </a:xfrm>
          <a:prstGeom prst="rect">
            <a:avLst/>
          </a:prstGeom>
        </p:spPr>
      </p:pic>
      <p:grpSp>
        <p:nvGrpSpPr>
          <p:cNvPr id="27" name="shopperSegment">
            <a:extLst>
              <a:ext uri="{FF2B5EF4-FFF2-40B4-BE49-F238E27FC236}">
                <a16:creationId xmlns:a16="http://schemas.microsoft.com/office/drawing/2014/main" id="{D8077A80-8093-4318-A6E3-DE81CC9EAEDF}"/>
              </a:ext>
            </a:extLst>
          </p:cNvPr>
          <p:cNvGrpSpPr/>
          <p:nvPr/>
        </p:nvGrpSpPr>
        <p:grpSpPr>
          <a:xfrm>
            <a:off x="268217" y="1026784"/>
            <a:ext cx="11616271" cy="2073940"/>
            <a:chOff x="268217" y="1026784"/>
            <a:chExt cx="11616271" cy="2073940"/>
          </a:xfrm>
        </p:grpSpPr>
        <p:cxnSp>
          <p:nvCxnSpPr>
            <p:cNvPr id="131" name="connector">
              <a:extLst>
                <a:ext uri="{FF2B5EF4-FFF2-40B4-BE49-F238E27FC236}">
                  <a16:creationId xmlns:a16="http://schemas.microsoft.com/office/drawing/2014/main" id="{9854162E-6463-4ACD-AB54-2CFDFBDE11DC}"/>
                </a:ext>
              </a:extLst>
            </p:cNvPr>
            <p:cNvCxnSpPr/>
            <p:nvPr/>
          </p:nvCxnSpPr>
          <p:spPr>
            <a:xfrm>
              <a:off x="268217" y="1026784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1">
              <a:extLst>
                <a:ext uri="{FF2B5EF4-FFF2-40B4-BE49-F238E27FC236}">
                  <a16:creationId xmlns:a16="http://schemas.microsoft.com/office/drawing/2014/main" id="{E27C9EE1-00FB-4603-BCFF-B76A7A361E15}"/>
                </a:ext>
              </a:extLst>
            </p:cNvPr>
            <p:cNvGrpSpPr/>
            <p:nvPr/>
          </p:nvGrpSpPr>
          <p:grpSpPr>
            <a:xfrm>
              <a:off x="396000" y="1154610"/>
              <a:ext cx="1790006" cy="1887430"/>
              <a:chOff x="396000" y="1154610"/>
              <a:chExt cx="1790006" cy="1887430"/>
            </a:xfrm>
          </p:grpSpPr>
          <p:grpSp>
            <p:nvGrpSpPr>
              <p:cNvPr id="11" name="chart">
                <a:extLst>
                  <a:ext uri="{FF2B5EF4-FFF2-40B4-BE49-F238E27FC236}">
                    <a16:creationId xmlns:a16="http://schemas.microsoft.com/office/drawing/2014/main" id="{5AC0B16B-E345-45F6-B406-D71725662448}"/>
                  </a:ext>
                </a:extLst>
              </p:cNvPr>
              <p:cNvGrpSpPr/>
              <p:nvPr/>
            </p:nvGrpSpPr>
            <p:grpSpPr>
              <a:xfrm>
                <a:off x="825665" y="2006431"/>
                <a:ext cx="1226772" cy="1035609"/>
                <a:chOff x="825665" y="2006431"/>
                <a:chExt cx="1226772" cy="1035609"/>
              </a:xfrm>
            </p:grpSpPr>
            <p:graphicFrame>
              <p:nvGraphicFramePr>
                <p:cNvPr id="71" name="donutChart">
                  <a:extLst>
                    <a:ext uri="{FF2B5EF4-FFF2-40B4-BE49-F238E27FC236}">
                      <a16:creationId xmlns:a16="http://schemas.microsoft.com/office/drawing/2014/main" id="{EF0CADDA-AB9D-4FE9-863B-13A5E05A384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02447549"/>
                    </p:ext>
                  </p:extLst>
                </p:nvPr>
              </p:nvGraphicFramePr>
              <p:xfrm>
                <a:off x="825665" y="200643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72" name="legend">
                  <a:extLst>
                    <a:ext uri="{FF2B5EF4-FFF2-40B4-BE49-F238E27FC236}">
                      <a16:creationId xmlns:a16="http://schemas.microsoft.com/office/drawing/2014/main" id="{6CF92163-F952-4CBF-8B56-1422DC44BCBF}"/>
                    </a:ext>
                  </a:extLst>
                </p:cNvPr>
                <p:cNvSpPr/>
                <p:nvPr/>
              </p:nvSpPr>
              <p:spPr>
                <a:xfrm>
                  <a:off x="1019024" y="2310636"/>
                  <a:ext cx="76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23.6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70" name="icon">
                <a:extLst>
                  <a:ext uri="{FF2B5EF4-FFF2-40B4-BE49-F238E27FC236}">
                    <a16:creationId xmlns:a16="http://schemas.microsoft.com/office/drawing/2014/main" id="{FC65B68F-742C-41E8-8CDE-9F5BB7996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6000" y="1154610"/>
                <a:ext cx="648000" cy="648000"/>
              </a:xfrm>
              <a:prstGeom prst="rect">
                <a:avLst/>
              </a:prstGeom>
            </p:spPr>
          </p:pic>
          <p:sp>
            <p:nvSpPr>
              <p:cNvPr id="98" name="text">
                <a:extLst>
                  <a:ext uri="{FF2B5EF4-FFF2-40B4-BE49-F238E27FC236}">
                    <a16:creationId xmlns:a16="http://schemas.microsoft.com/office/drawing/2014/main" id="{84A3B091-FBB2-480A-A57E-EDF6F68681A6}"/>
                  </a:ext>
                </a:extLst>
              </p:cNvPr>
              <p:cNvSpPr/>
              <p:nvPr/>
            </p:nvSpPr>
            <p:spPr>
              <a:xfrm>
                <a:off x="1089428" y="1191623"/>
                <a:ext cx="10965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Pleasure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2">
              <a:extLst>
                <a:ext uri="{FF2B5EF4-FFF2-40B4-BE49-F238E27FC236}">
                  <a16:creationId xmlns:a16="http://schemas.microsoft.com/office/drawing/2014/main" id="{7FB636EF-C4F5-4E03-B1C8-C778C3C4F961}"/>
                </a:ext>
              </a:extLst>
            </p:cNvPr>
            <p:cNvGrpSpPr/>
            <p:nvPr/>
          </p:nvGrpSpPr>
          <p:grpSpPr>
            <a:xfrm>
              <a:off x="2323365" y="1152000"/>
              <a:ext cx="1703203" cy="1890040"/>
              <a:chOff x="2323365" y="1152000"/>
              <a:chExt cx="1703203" cy="1890040"/>
            </a:xfrm>
          </p:grpSpPr>
          <p:pic>
            <p:nvPicPr>
              <p:cNvPr id="73" name="icon">
                <a:extLst>
                  <a:ext uri="{FF2B5EF4-FFF2-40B4-BE49-F238E27FC236}">
                    <a16:creationId xmlns:a16="http://schemas.microsoft.com/office/drawing/2014/main" id="{F19A4F24-EA39-4A9D-8F57-896AE913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323365" y="1152000"/>
                <a:ext cx="648000" cy="648000"/>
              </a:xfrm>
              <a:prstGeom prst="rect">
                <a:avLst/>
              </a:prstGeom>
            </p:spPr>
          </p:pic>
          <p:grpSp>
            <p:nvGrpSpPr>
              <p:cNvPr id="13" name="chart">
                <a:extLst>
                  <a:ext uri="{FF2B5EF4-FFF2-40B4-BE49-F238E27FC236}">
                    <a16:creationId xmlns:a16="http://schemas.microsoft.com/office/drawing/2014/main" id="{53629CD2-1AD6-4D8E-9285-1DA98762A2EB}"/>
                  </a:ext>
                </a:extLst>
              </p:cNvPr>
              <p:cNvGrpSpPr/>
              <p:nvPr/>
            </p:nvGrpSpPr>
            <p:grpSpPr>
              <a:xfrm>
                <a:off x="2651877" y="2006431"/>
                <a:ext cx="1226772" cy="1035609"/>
                <a:chOff x="2651877" y="2006431"/>
                <a:chExt cx="1226772" cy="1035609"/>
              </a:xfrm>
            </p:grpSpPr>
            <p:graphicFrame>
              <p:nvGraphicFramePr>
                <p:cNvPr id="80" name="donutChart">
                  <a:extLst>
                    <a:ext uri="{FF2B5EF4-FFF2-40B4-BE49-F238E27FC236}">
                      <a16:creationId xmlns:a16="http://schemas.microsoft.com/office/drawing/2014/main" id="{7D66949F-B0F7-46E9-BFE0-37C3258D0B1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03809520"/>
                    </p:ext>
                  </p:extLst>
                </p:nvPr>
              </p:nvGraphicFramePr>
              <p:xfrm>
                <a:off x="2651877" y="200643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81" name="legend">
                  <a:extLst>
                    <a:ext uri="{FF2B5EF4-FFF2-40B4-BE49-F238E27FC236}">
                      <a16:creationId xmlns:a16="http://schemas.microsoft.com/office/drawing/2014/main" id="{C9F18F59-36C2-4C55-8885-07C1D7CDBBA0}"/>
                    </a:ext>
                  </a:extLst>
                </p:cNvPr>
                <p:cNvSpPr/>
                <p:nvPr/>
              </p:nvSpPr>
              <p:spPr>
                <a:xfrm>
                  <a:off x="2865231" y="2337454"/>
                  <a:ext cx="7606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19.0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36" name="text">
                <a:extLst>
                  <a:ext uri="{FF2B5EF4-FFF2-40B4-BE49-F238E27FC236}">
                    <a16:creationId xmlns:a16="http://schemas.microsoft.com/office/drawing/2014/main" id="{8CEA8936-1D14-4409-892E-247BE83E7AEA}"/>
                  </a:ext>
                </a:extLst>
              </p:cNvPr>
              <p:cNvSpPr/>
              <p:nvPr/>
            </p:nvSpPr>
            <p:spPr>
              <a:xfrm>
                <a:off x="2928568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Quality </a:t>
                </a:r>
              </a:p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Comparers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5">
              <a:extLst>
                <a:ext uri="{FF2B5EF4-FFF2-40B4-BE49-F238E27FC236}">
                  <a16:creationId xmlns:a16="http://schemas.microsoft.com/office/drawing/2014/main" id="{E4004731-52C6-483F-B65A-6888AB25749A}"/>
                </a:ext>
              </a:extLst>
            </p:cNvPr>
            <p:cNvGrpSpPr/>
            <p:nvPr/>
          </p:nvGrpSpPr>
          <p:grpSpPr>
            <a:xfrm>
              <a:off x="8028000" y="1152000"/>
              <a:ext cx="1710000" cy="1948426"/>
              <a:chOff x="8028000" y="1152000"/>
              <a:chExt cx="1710000" cy="1948426"/>
            </a:xfrm>
          </p:grpSpPr>
          <p:pic>
            <p:nvPicPr>
              <p:cNvPr id="87" name="icon">
                <a:extLst>
                  <a:ext uri="{FF2B5EF4-FFF2-40B4-BE49-F238E27FC236}">
                    <a16:creationId xmlns:a16="http://schemas.microsoft.com/office/drawing/2014/main" id="{B2D2A8FE-BF2F-4691-9B33-88A5F9FA5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28000" y="1152000"/>
                <a:ext cx="648000" cy="648000"/>
              </a:xfrm>
              <a:prstGeom prst="rect">
                <a:avLst/>
              </a:prstGeom>
            </p:spPr>
          </p:pic>
          <p:grpSp>
            <p:nvGrpSpPr>
              <p:cNvPr id="18" name="chart">
                <a:extLst>
                  <a:ext uri="{FF2B5EF4-FFF2-40B4-BE49-F238E27FC236}">
                    <a16:creationId xmlns:a16="http://schemas.microsoft.com/office/drawing/2014/main" id="{6E467CB1-5FE7-4CE6-B4AF-8BCF3E238373}"/>
                  </a:ext>
                </a:extLst>
              </p:cNvPr>
              <p:cNvGrpSpPr/>
              <p:nvPr/>
            </p:nvGrpSpPr>
            <p:grpSpPr>
              <a:xfrm>
                <a:off x="8325763" y="2064817"/>
                <a:ext cx="1226772" cy="1035609"/>
                <a:chOff x="8325763" y="2064817"/>
                <a:chExt cx="1226772" cy="1035609"/>
              </a:xfrm>
            </p:grpSpPr>
            <p:graphicFrame>
              <p:nvGraphicFramePr>
                <p:cNvPr id="102" name="donutChart">
                  <a:extLst>
                    <a:ext uri="{FF2B5EF4-FFF2-40B4-BE49-F238E27FC236}">
                      <a16:creationId xmlns:a16="http://schemas.microsoft.com/office/drawing/2014/main" id="{B329F24A-645C-4C27-922F-A2B5C45C6A1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47376227"/>
                    </p:ext>
                  </p:extLst>
                </p:nvPr>
              </p:nvGraphicFramePr>
              <p:xfrm>
                <a:off x="8325763" y="2064817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5"/>
                </a:graphicData>
              </a:graphic>
            </p:graphicFrame>
            <p:sp>
              <p:nvSpPr>
                <p:cNvPr id="103" name="legend">
                  <a:extLst>
                    <a:ext uri="{FF2B5EF4-FFF2-40B4-BE49-F238E27FC236}">
                      <a16:creationId xmlns:a16="http://schemas.microsoft.com/office/drawing/2014/main" id="{38FE618C-48A5-4641-8BB3-8C0CE8121983}"/>
                    </a:ext>
                  </a:extLst>
                </p:cNvPr>
                <p:cNvSpPr/>
                <p:nvPr/>
              </p:nvSpPr>
              <p:spPr>
                <a:xfrm>
                  <a:off x="8521748" y="2397856"/>
                  <a:ext cx="7615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13.7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37" name="text">
                <a:extLst>
                  <a:ext uri="{FF2B5EF4-FFF2-40B4-BE49-F238E27FC236}">
                    <a16:creationId xmlns:a16="http://schemas.microsoft.com/office/drawing/2014/main" id="{A4D6C71E-FA48-46A1-AD05-82AE73DB1D7F}"/>
                  </a:ext>
                </a:extLst>
              </p:cNvPr>
              <p:cNvSpPr/>
              <p:nvPr/>
            </p:nvSpPr>
            <p:spPr>
              <a:xfrm>
                <a:off x="8640000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Payday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6">
              <a:extLst>
                <a:ext uri="{FF2B5EF4-FFF2-40B4-BE49-F238E27FC236}">
                  <a16:creationId xmlns:a16="http://schemas.microsoft.com/office/drawing/2014/main" id="{CCEE60AE-5CDC-4F38-BA49-02A290C15381}"/>
                </a:ext>
              </a:extLst>
            </p:cNvPr>
            <p:cNvGrpSpPr/>
            <p:nvPr/>
          </p:nvGrpSpPr>
          <p:grpSpPr>
            <a:xfrm>
              <a:off x="9936757" y="1153243"/>
              <a:ext cx="1758538" cy="1913798"/>
              <a:chOff x="9936757" y="1153243"/>
              <a:chExt cx="1758538" cy="1913798"/>
            </a:xfrm>
          </p:grpSpPr>
          <p:grpSp>
            <p:nvGrpSpPr>
              <p:cNvPr id="104" name="chart">
                <a:extLst>
                  <a:ext uri="{FF2B5EF4-FFF2-40B4-BE49-F238E27FC236}">
                    <a16:creationId xmlns:a16="http://schemas.microsoft.com/office/drawing/2014/main" id="{35C315FF-87D4-43C1-A9B4-D1BD7DD8F3EB}"/>
                  </a:ext>
                </a:extLst>
              </p:cNvPr>
              <p:cNvGrpSpPr/>
              <p:nvPr/>
            </p:nvGrpSpPr>
            <p:grpSpPr>
              <a:xfrm>
                <a:off x="10247262" y="2031432"/>
                <a:ext cx="1226772" cy="1035609"/>
                <a:chOff x="6486485" y="1781179"/>
                <a:chExt cx="1226772" cy="1035609"/>
              </a:xfrm>
            </p:grpSpPr>
            <p:graphicFrame>
              <p:nvGraphicFramePr>
                <p:cNvPr id="105" name="donutChart">
                  <a:extLst>
                    <a:ext uri="{FF2B5EF4-FFF2-40B4-BE49-F238E27FC236}">
                      <a16:creationId xmlns:a16="http://schemas.microsoft.com/office/drawing/2014/main" id="{28D32EA6-8ABB-407D-9413-0248C7544CE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07117727"/>
                    </p:ext>
                  </p:extLst>
                </p:nvPr>
              </p:nvGraphicFramePr>
              <p:xfrm>
                <a:off x="6486485" y="1781179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106" name="legend">
                  <a:extLst>
                    <a:ext uri="{FF2B5EF4-FFF2-40B4-BE49-F238E27FC236}">
                      <a16:creationId xmlns:a16="http://schemas.microsoft.com/office/drawing/2014/main" id="{597BB3C0-B5BC-460E-8CDB-D3BDC4B39983}"/>
                    </a:ext>
                  </a:extLst>
                </p:cNvPr>
                <p:cNvSpPr/>
                <p:nvPr/>
              </p:nvSpPr>
              <p:spPr>
                <a:xfrm>
                  <a:off x="6667058" y="2099703"/>
                  <a:ext cx="76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12.0</a:t>
                  </a:r>
                  <a:r>
                    <a:rPr lang="en-US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112" name="icon">
                <a:extLst>
                  <a:ext uri="{FF2B5EF4-FFF2-40B4-BE49-F238E27FC236}">
                    <a16:creationId xmlns:a16="http://schemas.microsoft.com/office/drawing/2014/main" id="{A7B238B9-A630-47BF-AD17-1B6300187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36757" y="1153243"/>
                <a:ext cx="651101" cy="648000"/>
              </a:xfrm>
              <a:prstGeom prst="rect">
                <a:avLst/>
              </a:prstGeom>
            </p:spPr>
          </p:pic>
          <p:sp>
            <p:nvSpPr>
              <p:cNvPr id="139" name="text">
                <a:extLst>
                  <a:ext uri="{FF2B5EF4-FFF2-40B4-BE49-F238E27FC236}">
                    <a16:creationId xmlns:a16="http://schemas.microsoft.com/office/drawing/2014/main" id="{3F91A39F-098A-4E68-B96E-9F61B83E540F}"/>
                  </a:ext>
                </a:extLst>
              </p:cNvPr>
              <p:cNvSpPr/>
              <p:nvPr/>
            </p:nvSpPr>
            <p:spPr>
              <a:xfrm>
                <a:off x="10597295" y="1188000"/>
                <a:ext cx="1098000" cy="522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Errand Runners</a:t>
                </a:r>
              </a:p>
            </p:txBody>
          </p:sp>
        </p:grpSp>
        <p:grpSp>
          <p:nvGrpSpPr>
            <p:cNvPr id="21" name="3">
              <a:extLst>
                <a:ext uri="{FF2B5EF4-FFF2-40B4-BE49-F238E27FC236}">
                  <a16:creationId xmlns:a16="http://schemas.microsoft.com/office/drawing/2014/main" id="{EA095845-EFD2-47FA-ABFA-3FEF898B9763}"/>
                </a:ext>
              </a:extLst>
            </p:cNvPr>
            <p:cNvGrpSpPr/>
            <p:nvPr/>
          </p:nvGrpSpPr>
          <p:grpSpPr>
            <a:xfrm>
              <a:off x="4423715" y="1154610"/>
              <a:ext cx="1783087" cy="1927046"/>
              <a:chOff x="4423715" y="1154610"/>
              <a:chExt cx="1783087" cy="1927046"/>
            </a:xfrm>
          </p:grpSpPr>
          <p:grpSp>
            <p:nvGrpSpPr>
              <p:cNvPr id="14" name="chart">
                <a:extLst>
                  <a:ext uri="{FF2B5EF4-FFF2-40B4-BE49-F238E27FC236}">
                    <a16:creationId xmlns:a16="http://schemas.microsoft.com/office/drawing/2014/main" id="{DBDBCA6C-B49F-4467-8A73-92766BF08125}"/>
                  </a:ext>
                </a:extLst>
              </p:cNvPr>
              <p:cNvGrpSpPr/>
              <p:nvPr/>
            </p:nvGrpSpPr>
            <p:grpSpPr>
              <a:xfrm>
                <a:off x="4483761" y="2046047"/>
                <a:ext cx="1226772" cy="1035609"/>
                <a:chOff x="4483761" y="2046047"/>
                <a:chExt cx="1226772" cy="1035609"/>
              </a:xfrm>
            </p:grpSpPr>
            <p:graphicFrame>
              <p:nvGraphicFramePr>
                <p:cNvPr id="85" name="donutChart">
                  <a:extLst>
                    <a:ext uri="{FF2B5EF4-FFF2-40B4-BE49-F238E27FC236}">
                      <a16:creationId xmlns:a16="http://schemas.microsoft.com/office/drawing/2014/main" id="{654EDB3F-B319-46E2-B820-C19A67FB9C5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03440713"/>
                    </p:ext>
                  </p:extLst>
                </p:nvPr>
              </p:nvGraphicFramePr>
              <p:xfrm>
                <a:off x="4483761" y="2046047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  <p:sp>
              <p:nvSpPr>
                <p:cNvPr id="86" name="legend">
                  <a:extLst>
                    <a:ext uri="{FF2B5EF4-FFF2-40B4-BE49-F238E27FC236}">
                      <a16:creationId xmlns:a16="http://schemas.microsoft.com/office/drawing/2014/main" id="{CC1E14AA-C0D9-43B2-B5D5-6F4E4CC2D7B6}"/>
                    </a:ext>
                  </a:extLst>
                </p:cNvPr>
                <p:cNvSpPr/>
                <p:nvPr/>
              </p:nvSpPr>
              <p:spPr>
                <a:xfrm>
                  <a:off x="4648418" y="2364571"/>
                  <a:ext cx="73712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16.8%</a:t>
                  </a:r>
                </a:p>
              </p:txBody>
            </p:sp>
          </p:grpSp>
          <p:sp>
            <p:nvSpPr>
              <p:cNvPr id="140" name="text">
                <a:extLst>
                  <a:ext uri="{FF2B5EF4-FFF2-40B4-BE49-F238E27FC236}">
                    <a16:creationId xmlns:a16="http://schemas.microsoft.com/office/drawing/2014/main" id="{5B14813F-9130-4E07-8B0B-F33FDA1106AA}"/>
                  </a:ext>
                </a:extLst>
              </p:cNvPr>
              <p:cNvSpPr/>
              <p:nvPr/>
            </p:nvSpPr>
            <p:spPr>
              <a:xfrm>
                <a:off x="5108802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Social shoppers</a:t>
                </a:r>
                <a:endPara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3" name="icon">
                <a:extLst>
                  <a:ext uri="{FF2B5EF4-FFF2-40B4-BE49-F238E27FC236}">
                    <a16:creationId xmlns:a16="http://schemas.microsoft.com/office/drawing/2014/main" id="{F55F1FE3-AE35-4751-9182-DDDFAEAB3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3715" y="1154610"/>
                <a:ext cx="648000" cy="648000"/>
              </a:xfrm>
              <a:prstGeom prst="rect">
                <a:avLst/>
              </a:prstGeom>
            </p:spPr>
          </p:pic>
        </p:grpSp>
        <p:grpSp>
          <p:nvGrpSpPr>
            <p:cNvPr id="22" name="4">
              <a:extLst>
                <a:ext uri="{FF2B5EF4-FFF2-40B4-BE49-F238E27FC236}">
                  <a16:creationId xmlns:a16="http://schemas.microsoft.com/office/drawing/2014/main" id="{D3029995-0518-47E4-8FBC-3C92014D11DB}"/>
                </a:ext>
              </a:extLst>
            </p:cNvPr>
            <p:cNvGrpSpPr/>
            <p:nvPr/>
          </p:nvGrpSpPr>
          <p:grpSpPr>
            <a:xfrm>
              <a:off x="6120000" y="1154583"/>
              <a:ext cx="1743603" cy="1946141"/>
              <a:chOff x="6120000" y="1154583"/>
              <a:chExt cx="1743603" cy="1946141"/>
            </a:xfrm>
          </p:grpSpPr>
          <p:grpSp>
            <p:nvGrpSpPr>
              <p:cNvPr id="15" name="chart">
                <a:extLst>
                  <a:ext uri="{FF2B5EF4-FFF2-40B4-BE49-F238E27FC236}">
                    <a16:creationId xmlns:a16="http://schemas.microsoft.com/office/drawing/2014/main" id="{75282F55-C71F-4CA8-B757-94C2A28EF592}"/>
                  </a:ext>
                </a:extLst>
              </p:cNvPr>
              <p:cNvGrpSpPr/>
              <p:nvPr/>
            </p:nvGrpSpPr>
            <p:grpSpPr>
              <a:xfrm>
                <a:off x="6436005" y="2065115"/>
                <a:ext cx="1226772" cy="1035609"/>
                <a:chOff x="6436005" y="2065115"/>
                <a:chExt cx="1226772" cy="1035609"/>
              </a:xfrm>
            </p:grpSpPr>
            <p:graphicFrame>
              <p:nvGraphicFramePr>
                <p:cNvPr id="97" name="donutChart">
                  <a:extLst>
                    <a:ext uri="{FF2B5EF4-FFF2-40B4-BE49-F238E27FC236}">
                      <a16:creationId xmlns:a16="http://schemas.microsoft.com/office/drawing/2014/main" id="{B7C4B551-BA38-4FB4-8025-546E67FB630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45193524"/>
                    </p:ext>
                  </p:extLst>
                </p:nvPr>
              </p:nvGraphicFramePr>
              <p:xfrm>
                <a:off x="6436005" y="2065115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  <p:sp>
              <p:nvSpPr>
                <p:cNvPr id="100" name="legend">
                  <a:extLst>
                    <a:ext uri="{FF2B5EF4-FFF2-40B4-BE49-F238E27FC236}">
                      <a16:creationId xmlns:a16="http://schemas.microsoft.com/office/drawing/2014/main" id="{B30F133D-0E37-424D-ACBC-7594C8CD5A09}"/>
                    </a:ext>
                  </a:extLst>
                </p:cNvPr>
                <p:cNvSpPr/>
                <p:nvPr/>
              </p:nvSpPr>
              <p:spPr>
                <a:xfrm>
                  <a:off x="6600469" y="2383639"/>
                  <a:ext cx="73751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14.8%</a:t>
                  </a:r>
                </a:p>
              </p:txBody>
            </p:sp>
          </p:grpSp>
          <p:sp>
            <p:nvSpPr>
              <p:cNvPr id="138" name="text">
                <a:extLst>
                  <a:ext uri="{FF2B5EF4-FFF2-40B4-BE49-F238E27FC236}">
                    <a16:creationId xmlns:a16="http://schemas.microsoft.com/office/drawing/2014/main" id="{FA43E672-2ADE-43D0-AEC2-8C590FEABBF7}"/>
                  </a:ext>
                </a:extLst>
              </p:cNvPr>
              <p:cNvSpPr/>
              <p:nvPr/>
            </p:nvSpPr>
            <p:spPr>
              <a:xfrm>
                <a:off x="6765603" y="1188000"/>
                <a:ext cx="1098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Price </a:t>
                </a:r>
              </a:p>
              <a:p>
                <a:pPr fontAlgn="ctr">
                  <a:defRPr/>
                </a:pPr>
                <a:r>
                  <a:rPr lang="en-GB" sz="14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Seekers</a:t>
                </a:r>
              </a:p>
            </p:txBody>
          </p:sp>
          <p:pic>
            <p:nvPicPr>
              <p:cNvPr id="107" name="icon">
                <a:extLst>
                  <a:ext uri="{FF2B5EF4-FFF2-40B4-BE49-F238E27FC236}">
                    <a16:creationId xmlns:a16="http://schemas.microsoft.com/office/drawing/2014/main" id="{C747B091-AEBD-456A-9580-29D5A2A77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0000" y="1154583"/>
                <a:ext cx="648000" cy="648000"/>
              </a:xfrm>
              <a:prstGeom prst="rect">
                <a:avLst/>
              </a:prstGeom>
            </p:spPr>
          </p:pic>
        </p:grpSp>
      </p:grpSp>
      <p:graphicFrame>
        <p:nvGraphicFramePr>
          <p:cNvPr id="118" name="primaryShopperTable">
            <a:extLst>
              <a:ext uri="{FF2B5EF4-FFF2-40B4-BE49-F238E27FC236}">
                <a16:creationId xmlns:a16="http://schemas.microsoft.com/office/drawing/2014/main" id="{7C04A3F4-183F-4B24-BCAB-066882EB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174566"/>
              </p:ext>
            </p:extLst>
          </p:nvPr>
        </p:nvGraphicFramePr>
        <p:xfrm>
          <a:off x="1898490" y="4983164"/>
          <a:ext cx="2190920" cy="979615"/>
        </p:xfrm>
        <a:graphic>
          <a:graphicData uri="http://schemas.openxmlformats.org/drawingml/2006/table">
            <a:tbl>
              <a:tblPr/>
              <a:tblGrid>
                <a:gridCol w="109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1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5486C19-952F-4869-AAED-FE50CF7CDF82}"/>
              </a:ext>
            </a:extLst>
          </p:cNvPr>
          <p:cNvCxnSpPr/>
          <p:nvPr/>
        </p:nvCxnSpPr>
        <p:spPr>
          <a:xfrm>
            <a:off x="3002031" y="4741269"/>
            <a:ext cx="0" cy="135280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0F9BA6A-3ED6-49B1-BCB0-3E6F8AF27285}"/>
              </a:ext>
            </a:extLst>
          </p:cNvPr>
          <p:cNvSpPr/>
          <p:nvPr/>
        </p:nvSpPr>
        <p:spPr>
          <a:xfrm>
            <a:off x="4150826" y="4232601"/>
            <a:ext cx="1729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Device Ownership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2" name="deviceTable">
            <a:extLst>
              <a:ext uri="{FF2B5EF4-FFF2-40B4-BE49-F238E27FC236}">
                <a16:creationId xmlns:a16="http://schemas.microsoft.com/office/drawing/2014/main" id="{A790CE66-4E8B-400F-9B12-0DC98D19C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59200"/>
              </p:ext>
            </p:extLst>
          </p:nvPr>
        </p:nvGraphicFramePr>
        <p:xfrm>
          <a:off x="4321229" y="4553565"/>
          <a:ext cx="7504230" cy="1753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66">
                  <a:extLst>
                    <a:ext uri="{9D8B030D-6E8A-4147-A177-3AD203B41FA5}">
                      <a16:colId xmlns:a16="http://schemas.microsoft.com/office/drawing/2014/main" val="1600821827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210732877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592348444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188759426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921353918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4040553263"/>
                    </a:ext>
                  </a:extLst>
                </a:gridCol>
                <a:gridCol w="1005144">
                  <a:extLst>
                    <a:ext uri="{9D8B030D-6E8A-4147-A177-3AD203B41FA5}">
                      <a16:colId xmlns:a16="http://schemas.microsoft.com/office/drawing/2014/main" val="3601120832"/>
                    </a:ext>
                  </a:extLst>
                </a:gridCol>
              </a:tblGrid>
              <a:tr h="624500">
                <a:tc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Android Phone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iPad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Tablet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Amazon Echo/ Alexa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Google Home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5992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51.8%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368967"/>
                  </a:ext>
                </a:extLst>
              </a:tr>
              <a:tr h="39031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57686"/>
                  </a:ext>
                </a:extLst>
              </a:tr>
              <a:tr h="3691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957"/>
                  </a:ext>
                </a:extLst>
              </a:tr>
            </a:tbl>
          </a:graphicData>
        </a:graphic>
      </p:graphicFrame>
      <p:grpSp>
        <p:nvGrpSpPr>
          <p:cNvPr id="28" name="primaryShopper">
            <a:extLst>
              <a:ext uri="{FF2B5EF4-FFF2-40B4-BE49-F238E27FC236}">
                <a16:creationId xmlns:a16="http://schemas.microsoft.com/office/drawing/2014/main" id="{EE27C670-D2A0-4892-99E6-6F1F7FB58451}"/>
              </a:ext>
            </a:extLst>
          </p:cNvPr>
          <p:cNvGrpSpPr/>
          <p:nvPr/>
        </p:nvGrpSpPr>
        <p:grpSpPr>
          <a:xfrm>
            <a:off x="279735" y="4522557"/>
            <a:ext cx="3773563" cy="1753095"/>
            <a:chOff x="279735" y="4522557"/>
            <a:chExt cx="3773563" cy="1753095"/>
          </a:xfrm>
        </p:grpSpPr>
        <p:grpSp>
          <p:nvGrpSpPr>
            <p:cNvPr id="91" name="chart">
              <a:extLst>
                <a:ext uri="{FF2B5EF4-FFF2-40B4-BE49-F238E27FC236}">
                  <a16:creationId xmlns:a16="http://schemas.microsoft.com/office/drawing/2014/main" id="{1A324BA3-3DBB-43B7-B668-7B0C66F0C6E5}"/>
                </a:ext>
              </a:extLst>
            </p:cNvPr>
            <p:cNvGrpSpPr/>
            <p:nvPr/>
          </p:nvGrpSpPr>
          <p:grpSpPr>
            <a:xfrm>
              <a:off x="546466" y="4871324"/>
              <a:ext cx="1558254" cy="1404328"/>
              <a:chOff x="8382507" y="1812851"/>
              <a:chExt cx="1226772" cy="1035609"/>
            </a:xfrm>
          </p:grpSpPr>
          <p:graphicFrame>
            <p:nvGraphicFramePr>
              <p:cNvPr id="109" name="donutChart">
                <a:extLst>
                  <a:ext uri="{FF2B5EF4-FFF2-40B4-BE49-F238E27FC236}">
                    <a16:creationId xmlns:a16="http://schemas.microsoft.com/office/drawing/2014/main" id="{F3CBE0B4-A068-4496-8BFA-EBF65E6E34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652047"/>
                  </p:ext>
                </p:extLst>
              </p:nvPr>
            </p:nvGraphicFramePr>
            <p:xfrm>
              <a:off x="8382507" y="1812851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  <p:sp>
            <p:nvSpPr>
              <p:cNvPr id="111" name="legend">
                <a:extLst>
                  <a:ext uri="{FF2B5EF4-FFF2-40B4-BE49-F238E27FC236}">
                    <a16:creationId xmlns:a16="http://schemas.microsoft.com/office/drawing/2014/main" id="{D1CEBBDD-9BBA-472B-87C2-B88AB8364F85}"/>
                  </a:ext>
                </a:extLst>
              </p:cNvPr>
              <p:cNvSpPr/>
              <p:nvPr/>
            </p:nvSpPr>
            <p:spPr>
              <a:xfrm>
                <a:off x="8633791" y="2194008"/>
                <a:ext cx="600966" cy="272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78.7</a:t>
                </a: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</p:grpSp>
        <p:cxnSp>
          <p:nvCxnSpPr>
            <p:cNvPr id="144" name="connector">
              <a:extLst>
                <a:ext uri="{FF2B5EF4-FFF2-40B4-BE49-F238E27FC236}">
                  <a16:creationId xmlns:a16="http://schemas.microsoft.com/office/drawing/2014/main" id="{3DBC41FF-4975-4663-B89A-21ED8D6B94D7}"/>
                </a:ext>
              </a:extLst>
            </p:cNvPr>
            <p:cNvCxnSpPr/>
            <p:nvPr/>
          </p:nvCxnSpPr>
          <p:spPr>
            <a:xfrm>
              <a:off x="279735" y="4522557"/>
              <a:ext cx="3773563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deviceConnector">
            <a:extLst>
              <a:ext uri="{FF2B5EF4-FFF2-40B4-BE49-F238E27FC236}">
                <a16:creationId xmlns:a16="http://schemas.microsoft.com/office/drawing/2014/main" id="{AF15A6C8-B8BE-49E9-A27F-214E9070883C}"/>
              </a:ext>
            </a:extLst>
          </p:cNvPr>
          <p:cNvCxnSpPr/>
          <p:nvPr/>
        </p:nvCxnSpPr>
        <p:spPr>
          <a:xfrm>
            <a:off x="4176286" y="4520583"/>
            <a:ext cx="76483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0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kohortsNameTable">
            <a:extLst>
              <a:ext uri="{FF2B5EF4-FFF2-40B4-BE49-F238E27FC236}">
                <a16:creationId xmlns:a16="http://schemas.microsoft.com/office/drawing/2014/main" id="{3A466EE9-5E09-4016-BFDD-97152F9F3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63322"/>
              </p:ext>
            </p:extLst>
          </p:nvPr>
        </p:nvGraphicFramePr>
        <p:xfrm>
          <a:off x="6311953" y="1451914"/>
          <a:ext cx="3389740" cy="474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Survivors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Aspirers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Makers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67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Seekers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</a:tbl>
          </a:graphicData>
        </a:graphic>
      </p:graphicFrame>
      <p:graphicFrame>
        <p:nvGraphicFramePr>
          <p:cNvPr id="7" name="attitudeNameTable">
            <a:extLst>
              <a:ext uri="{FF2B5EF4-FFF2-40B4-BE49-F238E27FC236}">
                <a16:creationId xmlns:a16="http://schemas.microsoft.com/office/drawing/2014/main" id="{4D50CAB9-7E46-4ED7-B10C-4F7E3A852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401"/>
              </p:ext>
            </p:extLst>
          </p:nvPr>
        </p:nvGraphicFramePr>
        <p:xfrm>
          <a:off x="552673" y="1451914"/>
          <a:ext cx="3389740" cy="48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0">
                  <a:extLst>
                    <a:ext uri="{9D8B030D-6E8A-4147-A177-3AD203B41FA5}">
                      <a16:colId xmlns:a16="http://schemas.microsoft.com/office/drawing/2014/main" val="2886990808"/>
                    </a:ext>
                  </a:extLst>
                </a:gridCol>
              </a:tblGrid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Look For Grocery Coupons/Deals On Internet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1318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 Prices Between Stores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261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Based On Price, Coupons, Discounts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057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 Budget For Grocery Shopping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6305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Wait Until Payday To Stock Up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36779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 More Than One Store Get Best Deal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34164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Snap/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Help Pay For Items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71300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Organic Or Natural Foods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043560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Intent Purchase Healthy, Buy Unhealthy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812715"/>
                  </a:ext>
                </a:extLst>
              </a:tr>
              <a:tr h="4838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 Buy High-Quality Products</a:t>
                      </a:r>
                    </a:p>
                  </a:txBody>
                  <a:tcPr marL="9525" marR="9525" marT="943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166838"/>
                  </a:ext>
                </a:extLst>
              </a:tr>
            </a:tbl>
          </a:graphicData>
        </a:graphic>
      </p:graphicFrame>
      <p:graphicFrame>
        <p:nvGraphicFramePr>
          <p:cNvPr id="2" name="attitudeBarChart">
            <a:extLst>
              <a:ext uri="{FF2B5EF4-FFF2-40B4-BE49-F238E27FC236}">
                <a16:creationId xmlns:a16="http://schemas.microsoft.com/office/drawing/2014/main" id="{B0F80A82-C394-40DC-9E00-1C55060C5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913785"/>
              </p:ext>
            </p:extLst>
          </p:nvPr>
        </p:nvGraphicFramePr>
        <p:xfrm>
          <a:off x="537683" y="1427725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3ABB9FF9-94C1-4C55-8D25-2E4CBE6E88AA}"/>
              </a:ext>
            </a:extLst>
          </p:cNvPr>
          <p:cNvSpPr/>
          <p:nvPr/>
        </p:nvSpPr>
        <p:spPr>
          <a:xfrm>
            <a:off x="254000" y="29404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ATTITUDE SEGMENT DEFINES YOUR SHOPPERS?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19398A-57A0-4554-9C52-4C4561675A37}"/>
              </a:ext>
            </a:extLst>
          </p:cNvPr>
          <p:cNvSpPr/>
          <p:nvPr/>
        </p:nvSpPr>
        <p:spPr>
          <a:xfrm>
            <a:off x="268495" y="66893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2 Box Attitude Statements (Top 10)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attitudeConnector">
            <a:extLst>
              <a:ext uri="{FF2B5EF4-FFF2-40B4-BE49-F238E27FC236}">
                <a16:creationId xmlns:a16="http://schemas.microsoft.com/office/drawing/2014/main" id="{C01597B5-59BA-428C-8AFC-07F1AAA557AA}"/>
              </a:ext>
            </a:extLst>
          </p:cNvPr>
          <p:cNvCxnSpPr/>
          <p:nvPr/>
        </p:nvCxnSpPr>
        <p:spPr>
          <a:xfrm>
            <a:off x="272958" y="953823"/>
            <a:ext cx="5846446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headerConnector">
            <a:extLst>
              <a:ext uri="{FF2B5EF4-FFF2-40B4-BE49-F238E27FC236}">
                <a16:creationId xmlns:a16="http://schemas.microsoft.com/office/drawing/2014/main" id="{07D064EB-2630-4DBE-9CBA-B584A4D1A379}"/>
              </a:ext>
            </a:extLst>
          </p:cNvPr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attitudeDataTable">
            <a:extLst>
              <a:ext uri="{FF2B5EF4-FFF2-40B4-BE49-F238E27FC236}">
                <a16:creationId xmlns:a16="http://schemas.microsoft.com/office/drawing/2014/main" id="{D662C5FD-EBBE-4D53-88F4-DB3B1B02F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69503"/>
              </p:ext>
            </p:extLst>
          </p:nvPr>
        </p:nvGraphicFramePr>
        <p:xfrm>
          <a:off x="3702571" y="1007489"/>
          <a:ext cx="2393430" cy="52584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372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4675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48.4%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4649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45883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4732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24.5%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380961"/>
                  </a:ext>
                </a:extLst>
              </a:tr>
              <a:tr h="4520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064238"/>
                  </a:ext>
                </a:extLst>
              </a:tr>
              <a:tr h="48093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12.3%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7631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933A104-BD31-408F-97AD-3930A6C43EB4}"/>
              </a:ext>
            </a:extLst>
          </p:cNvPr>
          <p:cNvSpPr/>
          <p:nvPr/>
        </p:nvSpPr>
        <p:spPr>
          <a:xfrm>
            <a:off x="6237074" y="656446"/>
            <a:ext cx="576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Kohorts Distribution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kohortsConnector">
            <a:extLst>
              <a:ext uri="{FF2B5EF4-FFF2-40B4-BE49-F238E27FC236}">
                <a16:creationId xmlns:a16="http://schemas.microsoft.com/office/drawing/2014/main" id="{041D5205-15F8-4954-B9C1-8FD3A4E4CF87}"/>
              </a:ext>
            </a:extLst>
          </p:cNvPr>
          <p:cNvCxnSpPr/>
          <p:nvPr/>
        </p:nvCxnSpPr>
        <p:spPr>
          <a:xfrm>
            <a:off x="6164729" y="953823"/>
            <a:ext cx="5731248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kohortsBarChart">
            <a:extLst>
              <a:ext uri="{FF2B5EF4-FFF2-40B4-BE49-F238E27FC236}">
                <a16:creationId xmlns:a16="http://schemas.microsoft.com/office/drawing/2014/main" id="{8D07C103-6172-40FF-8D67-EC908F8ED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573469"/>
              </p:ext>
            </p:extLst>
          </p:nvPr>
        </p:nvGraphicFramePr>
        <p:xfrm>
          <a:off x="6311953" y="1528229"/>
          <a:ext cx="3839445" cy="51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kohortsDataTable">
            <a:extLst>
              <a:ext uri="{FF2B5EF4-FFF2-40B4-BE49-F238E27FC236}">
                <a16:creationId xmlns:a16="http://schemas.microsoft.com/office/drawing/2014/main" id="{E673F329-EC22-4D50-85CD-22D16C40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87932"/>
              </p:ext>
            </p:extLst>
          </p:nvPr>
        </p:nvGraphicFramePr>
        <p:xfrm>
          <a:off x="9476841" y="1007489"/>
          <a:ext cx="2393430" cy="51978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9468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759503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57214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578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32.0%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496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4120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7502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  <a:tr h="66140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61027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52273"/>
                  </a:ext>
                </a:extLst>
              </a:tr>
            </a:tbl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49FEC8-2C81-4E8B-9FE4-7D24433F4B8C}"/>
              </a:ext>
            </a:extLst>
          </p:cNvPr>
          <p:cNvCxnSpPr>
            <a:cxnSpLocks/>
          </p:cNvCxnSpPr>
          <p:nvPr/>
        </p:nvCxnSpPr>
        <p:spPr>
          <a:xfrm>
            <a:off x="6098833" y="1028530"/>
            <a:ext cx="0" cy="5320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meperiodTextbox">
            <a:extLst>
              <a:ext uri="{FF2B5EF4-FFF2-40B4-BE49-F238E27FC236}">
                <a16:creationId xmlns:a16="http://schemas.microsoft.com/office/drawing/2014/main" id="{CD155294-014B-4ECC-B5A1-84DDA3A93DBB}"/>
              </a:ext>
            </a:extLst>
          </p:cNvPr>
          <p:cNvSpPr txBox="1"/>
          <p:nvPr/>
        </p:nvSpPr>
        <p:spPr>
          <a:xfrm>
            <a:off x="4439032" y="6772897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426FF-55A4-4412-B89E-59F546826B74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5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header_chart6">
            <a:extLst>
              <a:ext uri="{FF2B5EF4-FFF2-40B4-BE49-F238E27FC236}">
                <a16:creationId xmlns:a16="http://schemas.microsoft.com/office/drawing/2014/main" id="{AD876D49-0E00-4325-80F4-5DFE17F4F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882121"/>
              </p:ext>
            </p:extLst>
          </p:nvPr>
        </p:nvGraphicFramePr>
        <p:xfrm>
          <a:off x="10364400" y="15516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9" name="header_chart5">
            <a:extLst>
              <a:ext uri="{FF2B5EF4-FFF2-40B4-BE49-F238E27FC236}">
                <a16:creationId xmlns:a16="http://schemas.microsoft.com/office/drawing/2014/main" id="{9C3FBA2B-73CF-4A8A-9621-601255E80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452638"/>
              </p:ext>
            </p:extLst>
          </p:nvPr>
        </p:nvGraphicFramePr>
        <p:xfrm>
          <a:off x="8632800" y="15084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8" name="header_chart4">
            <a:extLst>
              <a:ext uri="{FF2B5EF4-FFF2-40B4-BE49-F238E27FC236}">
                <a16:creationId xmlns:a16="http://schemas.microsoft.com/office/drawing/2014/main" id="{0F8941E0-A7A3-4252-9EB0-AAB3CC38C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084629"/>
              </p:ext>
            </p:extLst>
          </p:nvPr>
        </p:nvGraphicFramePr>
        <p:xfrm>
          <a:off x="6793200" y="14904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7" name="header_chart3">
            <a:extLst>
              <a:ext uri="{FF2B5EF4-FFF2-40B4-BE49-F238E27FC236}">
                <a16:creationId xmlns:a16="http://schemas.microsoft.com/office/drawing/2014/main" id="{AFBA025D-D022-4494-B7FA-DC1A918F3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543144"/>
              </p:ext>
            </p:extLst>
          </p:nvPr>
        </p:nvGraphicFramePr>
        <p:xfrm>
          <a:off x="4744800" y="14472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6" name="header_chart2">
            <a:extLst>
              <a:ext uri="{FF2B5EF4-FFF2-40B4-BE49-F238E27FC236}">
                <a16:creationId xmlns:a16="http://schemas.microsoft.com/office/drawing/2014/main" id="{68DFF92D-2307-4BAA-B633-EF9E7BC58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898286"/>
              </p:ext>
            </p:extLst>
          </p:nvPr>
        </p:nvGraphicFramePr>
        <p:xfrm>
          <a:off x="2624400" y="1388837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3" name="header_chart1">
            <a:extLst>
              <a:ext uri="{FF2B5EF4-FFF2-40B4-BE49-F238E27FC236}">
                <a16:creationId xmlns:a16="http://schemas.microsoft.com/office/drawing/2014/main" id="{BEE186F7-C40F-447C-BC21-356303DF1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785898"/>
              </p:ext>
            </p:extLst>
          </p:nvPr>
        </p:nvGraphicFramePr>
        <p:xfrm>
          <a:off x="964800" y="1332000"/>
          <a:ext cx="648000" cy="6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103CC7B-5637-49C4-AF43-123798BD5E4B}"/>
              </a:ext>
            </a:extLst>
          </p:cNvPr>
          <p:cNvSpPr/>
          <p:nvPr/>
        </p:nvSpPr>
        <p:spPr>
          <a:xfrm>
            <a:off x="314325" y="656784"/>
            <a:ext cx="6531952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CHANNELS</a:t>
            </a:r>
          </a:p>
        </p:txBody>
      </p:sp>
      <p:sp>
        <p:nvSpPr>
          <p:cNvPr id="87" name="Title Slide">
            <a:extLst>
              <a:ext uri="{FF2B5EF4-FFF2-40B4-BE49-F238E27FC236}">
                <a16:creationId xmlns:a16="http://schemas.microsoft.com/office/drawing/2014/main" id="{95845AE8-8F80-4BC6-BBA9-10D75E167B26}"/>
              </a:ext>
            </a:extLst>
          </p:cNvPr>
          <p:cNvSpPr txBox="1"/>
          <p:nvPr/>
        </p:nvSpPr>
        <p:spPr>
          <a:xfrm>
            <a:off x="227237" y="301280"/>
            <a:ext cx="960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Franklin Gothic Book" panose="020B0503020102020204" pitchFamily="34" charset="0"/>
                <a:cs typeface="Arial" panose="020B0604020202020204" pitchFamily="34" charset="0"/>
              </a:rPr>
              <a:t>WHERE ELSE DO YOUR MONTHLY+ SHOPPERS FREQUENT?</a:t>
            </a: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9CEA869-73F1-4362-930B-3D3B907F2CBE}"/>
              </a:ext>
            </a:extLst>
          </p:cNvPr>
          <p:cNvSpPr/>
          <p:nvPr/>
        </p:nvSpPr>
        <p:spPr>
          <a:xfrm>
            <a:off x="314325" y="2907504"/>
            <a:ext cx="7467456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TOP 10 Retailers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7B4D800-0787-45A4-BB2B-7E11116CC12D}"/>
              </a:ext>
            </a:extLst>
          </p:cNvPr>
          <p:cNvCxnSpPr>
            <a:cxnSpLocks/>
          </p:cNvCxnSpPr>
          <p:nvPr/>
        </p:nvCxnSpPr>
        <p:spPr>
          <a:xfrm>
            <a:off x="399494" y="106766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1111F47-AA62-4A1F-8420-EA4CBE44352A}"/>
              </a:ext>
            </a:extLst>
          </p:cNvPr>
          <p:cNvCxnSpPr/>
          <p:nvPr/>
        </p:nvCxnSpPr>
        <p:spPr>
          <a:xfrm>
            <a:off x="285982" y="66079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69A5CD5A-BD70-45FA-AF50-C575A8449313}"/>
              </a:ext>
            </a:extLst>
          </p:cNvPr>
          <p:cNvCxnSpPr>
            <a:cxnSpLocks/>
          </p:cNvCxnSpPr>
          <p:nvPr/>
        </p:nvCxnSpPr>
        <p:spPr>
          <a:xfrm>
            <a:off x="399494" y="3318386"/>
            <a:ext cx="113001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imeperiodTextbox">
            <a:extLst>
              <a:ext uri="{FF2B5EF4-FFF2-40B4-BE49-F238E27FC236}">
                <a16:creationId xmlns:a16="http://schemas.microsoft.com/office/drawing/2014/main" id="{3FC96BF2-1192-46AE-8516-DB5FA110DDDF}"/>
              </a:ext>
            </a:extLst>
          </p:cNvPr>
          <p:cNvSpPr txBox="1"/>
          <p:nvPr/>
        </p:nvSpPr>
        <p:spPr>
          <a:xfrm>
            <a:off x="4439032" y="6763372"/>
            <a:ext cx="2619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</a:t>
            </a:r>
            <a:r>
              <a:rPr lang="en-US" sz="100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– monthly+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channel1">
            <a:extLst>
              <a:ext uri="{FF2B5EF4-FFF2-40B4-BE49-F238E27FC236}">
                <a16:creationId xmlns:a16="http://schemas.microsoft.com/office/drawing/2014/main" id="{F7EA74CD-2CE6-4C9D-86CA-CB5E62DF8D71}"/>
              </a:ext>
            </a:extLst>
          </p:cNvPr>
          <p:cNvGrpSpPr/>
          <p:nvPr/>
        </p:nvGrpSpPr>
        <p:grpSpPr>
          <a:xfrm>
            <a:off x="-78578" y="1333239"/>
            <a:ext cx="2504340" cy="1554877"/>
            <a:chOff x="-72000" y="1333479"/>
            <a:chExt cx="2504340" cy="1554877"/>
          </a:xfrm>
        </p:grpSpPr>
        <p:pic>
          <p:nvPicPr>
            <p:cNvPr id="134" name="icon">
              <a:extLst>
                <a:ext uri="{FF2B5EF4-FFF2-40B4-BE49-F238E27FC236}">
                  <a16:creationId xmlns:a16="http://schemas.microsoft.com/office/drawing/2014/main" id="{3CF4A313-B883-4A9B-BC02-A4A16661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2000" y="1333479"/>
              <a:ext cx="647484" cy="644400"/>
            </a:xfrm>
            <a:prstGeom prst="rect">
              <a:avLst/>
            </a:prstGeom>
          </p:spPr>
        </p:pic>
        <p:sp>
          <p:nvSpPr>
            <p:cNvPr id="137" name="metricPercentage">
              <a:extLst>
                <a:ext uri="{FF2B5EF4-FFF2-40B4-BE49-F238E27FC236}">
                  <a16:creationId xmlns:a16="http://schemas.microsoft.com/office/drawing/2014/main" id="{44237989-C1EF-48CC-8721-DB7C4124BBBA}"/>
                </a:ext>
              </a:extLst>
            </p:cNvPr>
            <p:cNvSpPr/>
            <p:nvPr/>
          </p:nvSpPr>
          <p:spPr>
            <a:xfrm>
              <a:off x="432000" y="1972736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75.7%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38" name="text">
              <a:extLst>
                <a:ext uri="{FF2B5EF4-FFF2-40B4-BE49-F238E27FC236}">
                  <a16:creationId xmlns:a16="http://schemas.microsoft.com/office/drawing/2014/main" id="{B1758EA7-9259-4C4D-9303-77F34E223FB2}"/>
                </a:ext>
              </a:extLst>
            </p:cNvPr>
            <p:cNvSpPr/>
            <p:nvPr/>
          </p:nvSpPr>
          <p:spPr>
            <a:xfrm>
              <a:off x="-72000" y="2365136"/>
              <a:ext cx="22977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Supermarket/ Grocery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channel2">
            <a:extLst>
              <a:ext uri="{FF2B5EF4-FFF2-40B4-BE49-F238E27FC236}">
                <a16:creationId xmlns:a16="http://schemas.microsoft.com/office/drawing/2014/main" id="{6963520F-6B9E-4A77-BAD5-5F0ED04B0494}"/>
              </a:ext>
            </a:extLst>
          </p:cNvPr>
          <p:cNvGrpSpPr/>
          <p:nvPr/>
        </p:nvGrpSpPr>
        <p:grpSpPr>
          <a:xfrm>
            <a:off x="1717540" y="1387664"/>
            <a:ext cx="2296800" cy="1449353"/>
            <a:chOff x="1374376" y="1272063"/>
            <a:chExt cx="2296800" cy="1449353"/>
          </a:xfrm>
        </p:grpSpPr>
        <p:pic>
          <p:nvPicPr>
            <p:cNvPr id="133" name="icon">
              <a:extLst>
                <a:ext uri="{FF2B5EF4-FFF2-40B4-BE49-F238E27FC236}">
                  <a16:creationId xmlns:a16="http://schemas.microsoft.com/office/drawing/2014/main" id="{22CFFCD8-A816-4567-B45D-3FC81EE3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2043" y="1272063"/>
              <a:ext cx="696626" cy="696626"/>
            </a:xfrm>
            <a:prstGeom prst="rect">
              <a:avLst/>
            </a:prstGeom>
          </p:spPr>
        </p:pic>
        <p:sp>
          <p:nvSpPr>
            <p:cNvPr id="140" name="metricPercentage">
              <a:extLst>
                <a:ext uri="{FF2B5EF4-FFF2-40B4-BE49-F238E27FC236}">
                  <a16:creationId xmlns:a16="http://schemas.microsoft.com/office/drawing/2014/main" id="{9BD4BD98-2D05-4212-A8E3-127BBE614BA8}"/>
                </a:ext>
              </a:extLst>
            </p:cNvPr>
            <p:cNvSpPr/>
            <p:nvPr/>
          </p:nvSpPr>
          <p:spPr>
            <a:xfrm>
              <a:off x="1488205" y="2002028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100.0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1" name="text">
              <a:extLst>
                <a:ext uri="{FF2B5EF4-FFF2-40B4-BE49-F238E27FC236}">
                  <a16:creationId xmlns:a16="http://schemas.microsoft.com/office/drawing/2014/main" id="{F42464C7-00C2-4236-880B-B17A77198637}"/>
                </a:ext>
              </a:extLst>
            </p:cNvPr>
            <p:cNvSpPr/>
            <p:nvPr/>
          </p:nvSpPr>
          <p:spPr>
            <a:xfrm>
              <a:off x="1374376" y="2413639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Convenience</a:t>
              </a:r>
            </a:p>
          </p:txBody>
        </p:sp>
      </p:grpSp>
      <p:grpSp>
        <p:nvGrpSpPr>
          <p:cNvPr id="5" name="channel3">
            <a:extLst>
              <a:ext uri="{FF2B5EF4-FFF2-40B4-BE49-F238E27FC236}">
                <a16:creationId xmlns:a16="http://schemas.microsoft.com/office/drawing/2014/main" id="{7AA7D959-5D2B-4622-B02E-DE3552EA4F32}"/>
              </a:ext>
            </a:extLst>
          </p:cNvPr>
          <p:cNvGrpSpPr/>
          <p:nvPr/>
        </p:nvGrpSpPr>
        <p:grpSpPr>
          <a:xfrm>
            <a:off x="3699834" y="1447226"/>
            <a:ext cx="2296800" cy="1388155"/>
            <a:chOff x="2604501" y="1333260"/>
            <a:chExt cx="2296800" cy="1388155"/>
          </a:xfrm>
        </p:grpSpPr>
        <p:pic>
          <p:nvPicPr>
            <p:cNvPr id="120" name="icon">
              <a:extLst>
                <a:ext uri="{FF2B5EF4-FFF2-40B4-BE49-F238E27FC236}">
                  <a16:creationId xmlns:a16="http://schemas.microsoft.com/office/drawing/2014/main" id="{48520013-285E-4E5C-A27A-FE3FB4BC9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8184" y="1333260"/>
              <a:ext cx="648000" cy="644914"/>
            </a:xfrm>
            <a:prstGeom prst="rect">
              <a:avLst/>
            </a:prstGeom>
          </p:spPr>
        </p:pic>
        <p:sp>
          <p:nvSpPr>
            <p:cNvPr id="143" name="metricPercentage">
              <a:extLst>
                <a:ext uri="{FF2B5EF4-FFF2-40B4-BE49-F238E27FC236}">
                  <a16:creationId xmlns:a16="http://schemas.microsoft.com/office/drawing/2014/main" id="{468BDB80-9529-444F-9269-82ED60021D5D}"/>
                </a:ext>
              </a:extLst>
            </p:cNvPr>
            <p:cNvSpPr/>
            <p:nvPr/>
          </p:nvSpPr>
          <p:spPr>
            <a:xfrm>
              <a:off x="2796326" y="2014310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68.9%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4" name="text">
              <a:extLst>
                <a:ext uri="{FF2B5EF4-FFF2-40B4-BE49-F238E27FC236}">
                  <a16:creationId xmlns:a16="http://schemas.microsoft.com/office/drawing/2014/main" id="{FC401E37-97C1-4DF9-93CF-6AF51A9C5578}"/>
                </a:ext>
              </a:extLst>
            </p:cNvPr>
            <p:cNvSpPr/>
            <p:nvPr/>
          </p:nvSpPr>
          <p:spPr>
            <a:xfrm>
              <a:off x="2604501" y="2413638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Drug</a:t>
              </a:r>
            </a:p>
          </p:txBody>
        </p:sp>
      </p:grpSp>
      <p:grpSp>
        <p:nvGrpSpPr>
          <p:cNvPr id="6" name="channel4">
            <a:extLst>
              <a:ext uri="{FF2B5EF4-FFF2-40B4-BE49-F238E27FC236}">
                <a16:creationId xmlns:a16="http://schemas.microsoft.com/office/drawing/2014/main" id="{7F09AF9F-9F90-4C53-9DD5-6DDDD5D3932E}"/>
              </a:ext>
            </a:extLst>
          </p:cNvPr>
          <p:cNvGrpSpPr/>
          <p:nvPr/>
        </p:nvGrpSpPr>
        <p:grpSpPr>
          <a:xfrm>
            <a:off x="5750328" y="1489562"/>
            <a:ext cx="2296800" cy="1405315"/>
            <a:chOff x="6912000" y="1284266"/>
            <a:chExt cx="2296800" cy="1405315"/>
          </a:xfrm>
        </p:grpSpPr>
        <p:pic>
          <p:nvPicPr>
            <p:cNvPr id="135" name="icon">
              <a:extLst>
                <a:ext uri="{FF2B5EF4-FFF2-40B4-BE49-F238E27FC236}">
                  <a16:creationId xmlns:a16="http://schemas.microsoft.com/office/drawing/2014/main" id="{A07DF843-2302-4822-B72E-4EEAF4F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6000" y="1284266"/>
              <a:ext cx="648000" cy="648000"/>
            </a:xfrm>
            <a:prstGeom prst="rect">
              <a:avLst/>
            </a:prstGeom>
          </p:spPr>
        </p:pic>
        <p:sp>
          <p:nvSpPr>
            <p:cNvPr id="146" name="metricPercentage">
              <a:extLst>
                <a:ext uri="{FF2B5EF4-FFF2-40B4-BE49-F238E27FC236}">
                  <a16:creationId xmlns:a16="http://schemas.microsoft.com/office/drawing/2014/main" id="{740082A5-65D2-446A-A85A-5430160D10DB}"/>
                </a:ext>
              </a:extLst>
            </p:cNvPr>
            <p:cNvSpPr/>
            <p:nvPr/>
          </p:nvSpPr>
          <p:spPr>
            <a:xfrm>
              <a:off x="7056000" y="1976006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57.4</a:t>
              </a: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47" name="text">
              <a:extLst>
                <a:ext uri="{FF2B5EF4-FFF2-40B4-BE49-F238E27FC236}">
                  <a16:creationId xmlns:a16="http://schemas.microsoft.com/office/drawing/2014/main" id="{795F6DF6-FDB3-4BFB-B608-9CB412C8F09F}"/>
                </a:ext>
              </a:extLst>
            </p:cNvPr>
            <p:cNvSpPr/>
            <p:nvPr/>
          </p:nvSpPr>
          <p:spPr>
            <a:xfrm>
              <a:off x="6912000" y="2381804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</a:t>
              </a:r>
            </a:p>
          </p:txBody>
        </p:sp>
      </p:grpSp>
      <p:grpSp>
        <p:nvGrpSpPr>
          <p:cNvPr id="7" name="channel5">
            <a:extLst>
              <a:ext uri="{FF2B5EF4-FFF2-40B4-BE49-F238E27FC236}">
                <a16:creationId xmlns:a16="http://schemas.microsoft.com/office/drawing/2014/main" id="{93856FE7-B85A-41DC-A42D-06B4569FD424}"/>
              </a:ext>
            </a:extLst>
          </p:cNvPr>
          <p:cNvGrpSpPr/>
          <p:nvPr/>
        </p:nvGrpSpPr>
        <p:grpSpPr>
          <a:xfrm>
            <a:off x="7586841" y="1507965"/>
            <a:ext cx="2296800" cy="1443084"/>
            <a:chOff x="9288000" y="1245768"/>
            <a:chExt cx="2296800" cy="1443084"/>
          </a:xfrm>
        </p:grpSpPr>
        <p:pic>
          <p:nvPicPr>
            <p:cNvPr id="136" name="icon">
              <a:extLst>
                <a:ext uri="{FF2B5EF4-FFF2-40B4-BE49-F238E27FC236}">
                  <a16:creationId xmlns:a16="http://schemas.microsoft.com/office/drawing/2014/main" id="{B28BCED8-863F-45CC-B4D3-C2868D4E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32000" y="1245768"/>
              <a:ext cx="648000" cy="648000"/>
            </a:xfrm>
            <a:prstGeom prst="rect">
              <a:avLst/>
            </a:prstGeom>
          </p:spPr>
        </p:pic>
        <p:sp>
          <p:nvSpPr>
            <p:cNvPr id="149" name="metricPercentage">
              <a:extLst>
                <a:ext uri="{FF2B5EF4-FFF2-40B4-BE49-F238E27FC236}">
                  <a16:creationId xmlns:a16="http://schemas.microsoft.com/office/drawing/2014/main" id="{8FF76D01-465B-4486-807D-9BA4B590BF06}"/>
                </a:ext>
              </a:extLst>
            </p:cNvPr>
            <p:cNvSpPr/>
            <p:nvPr/>
          </p:nvSpPr>
          <p:spPr>
            <a:xfrm>
              <a:off x="9432000" y="1931027"/>
              <a:ext cx="20003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29.7</a:t>
              </a:r>
              <a:r>
                <a:rPr lang="en-US" sz="2000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50" name="text">
              <a:extLst>
                <a:ext uri="{FF2B5EF4-FFF2-40B4-BE49-F238E27FC236}">
                  <a16:creationId xmlns:a16="http://schemas.microsoft.com/office/drawing/2014/main" id="{D8A1B504-50B5-4960-9F48-2EA106EDACF4}"/>
                </a:ext>
              </a:extLst>
            </p:cNvPr>
            <p:cNvSpPr/>
            <p:nvPr/>
          </p:nvSpPr>
          <p:spPr>
            <a:xfrm>
              <a:off x="9288000" y="2381075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Club</a:t>
              </a: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6E778EC-9191-4FD8-8074-CD4892A6E8B5}"/>
              </a:ext>
            </a:extLst>
          </p:cNvPr>
          <p:cNvCxnSpPr/>
          <p:nvPr/>
        </p:nvCxnSpPr>
        <p:spPr>
          <a:xfrm>
            <a:off x="2174714" y="1424630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40E637B-D431-4947-93C3-38C9F59371AC}"/>
              </a:ext>
            </a:extLst>
          </p:cNvPr>
          <p:cNvCxnSpPr/>
          <p:nvPr/>
        </p:nvCxnSpPr>
        <p:spPr>
          <a:xfrm>
            <a:off x="4048053" y="1447226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24B7B70-ADE4-452C-8774-69C711EC825C}"/>
              </a:ext>
            </a:extLst>
          </p:cNvPr>
          <p:cNvCxnSpPr>
            <a:cxnSpLocks/>
          </p:cNvCxnSpPr>
          <p:nvPr/>
        </p:nvCxnSpPr>
        <p:spPr>
          <a:xfrm>
            <a:off x="8010646" y="1460183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C420281-24EA-4905-B992-255606C354AB}"/>
              </a:ext>
            </a:extLst>
          </p:cNvPr>
          <p:cNvCxnSpPr/>
          <p:nvPr/>
        </p:nvCxnSpPr>
        <p:spPr>
          <a:xfrm>
            <a:off x="6096000" y="1447226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retailer3">
            <a:extLst>
              <a:ext uri="{FF2B5EF4-FFF2-40B4-BE49-F238E27FC236}">
                <a16:creationId xmlns:a16="http://schemas.microsoft.com/office/drawing/2014/main" id="{B6DC24DB-8ADD-4354-A113-0D2B36A10CE0}"/>
              </a:ext>
            </a:extLst>
          </p:cNvPr>
          <p:cNvGrpSpPr/>
          <p:nvPr/>
        </p:nvGrpSpPr>
        <p:grpSpPr>
          <a:xfrm>
            <a:off x="3997871" y="3564000"/>
            <a:ext cx="3289007" cy="1389785"/>
            <a:chOff x="3997871" y="3564000"/>
            <a:chExt cx="3289007" cy="1389785"/>
          </a:xfrm>
        </p:grpSpPr>
        <p:sp>
          <p:nvSpPr>
            <p:cNvPr id="181" name="metricPercentage">
              <a:extLst>
                <a:ext uri="{FF2B5EF4-FFF2-40B4-BE49-F238E27FC236}">
                  <a16:creationId xmlns:a16="http://schemas.microsoft.com/office/drawing/2014/main" id="{11CA1DDC-0D85-4D07-AEDA-FA88ABAEB8FD}"/>
                </a:ext>
              </a:extLst>
            </p:cNvPr>
            <p:cNvSpPr/>
            <p:nvPr/>
          </p:nvSpPr>
          <p:spPr>
            <a:xfrm>
              <a:off x="4607999" y="4358719"/>
              <a:ext cx="2085990" cy="369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44.1%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82" name="text">
              <a:extLst>
                <a:ext uri="{FF2B5EF4-FFF2-40B4-BE49-F238E27FC236}">
                  <a16:creationId xmlns:a16="http://schemas.microsoft.com/office/drawing/2014/main" id="{FB185704-BD03-4B17-843C-E22E44887E10}"/>
                </a:ext>
              </a:extLst>
            </p:cNvPr>
            <p:cNvSpPr/>
            <p:nvPr/>
          </p:nvSpPr>
          <p:spPr>
            <a:xfrm>
              <a:off x="3997871" y="4646009"/>
              <a:ext cx="328900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CVS</a:t>
              </a: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1D0141C-A071-4E00-A217-0E203D1FD2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9073" y="4294688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icon">
              <a:extLst>
                <a:ext uri="{FF2B5EF4-FFF2-40B4-BE49-F238E27FC236}">
                  <a16:creationId xmlns:a16="http://schemas.microsoft.com/office/drawing/2014/main" id="{82F324A7-C9ED-463F-95EA-4E257054C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000" y="3564000"/>
              <a:ext cx="628024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retailer8">
            <a:extLst>
              <a:ext uri="{FF2B5EF4-FFF2-40B4-BE49-F238E27FC236}">
                <a16:creationId xmlns:a16="http://schemas.microsoft.com/office/drawing/2014/main" id="{019D7F72-C6AA-4730-9B1E-BC2CE68A4216}"/>
              </a:ext>
            </a:extLst>
          </p:cNvPr>
          <p:cNvGrpSpPr/>
          <p:nvPr/>
        </p:nvGrpSpPr>
        <p:grpSpPr>
          <a:xfrm>
            <a:off x="3996000" y="4968000"/>
            <a:ext cx="3289006" cy="1454292"/>
            <a:chOff x="3996000" y="4968000"/>
            <a:chExt cx="3289006" cy="1454292"/>
          </a:xfrm>
        </p:grpSpPr>
        <p:sp>
          <p:nvSpPr>
            <p:cNvPr id="186" name="metricPercentage">
              <a:extLst>
                <a:ext uri="{FF2B5EF4-FFF2-40B4-BE49-F238E27FC236}">
                  <a16:creationId xmlns:a16="http://schemas.microsoft.com/office/drawing/2014/main" id="{1D84B81C-10C6-47B0-8729-6FD988F77601}"/>
                </a:ext>
              </a:extLst>
            </p:cNvPr>
            <p:cNvSpPr/>
            <p:nvPr/>
          </p:nvSpPr>
          <p:spPr>
            <a:xfrm>
              <a:off x="4995437" y="5719986"/>
              <a:ext cx="2085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25.1%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87" name="text">
              <a:extLst>
                <a:ext uri="{FF2B5EF4-FFF2-40B4-BE49-F238E27FC236}">
                  <a16:creationId xmlns:a16="http://schemas.microsoft.com/office/drawing/2014/main" id="{A6803786-B6F5-4292-9565-F58C352E7433}"/>
                </a:ext>
              </a:extLst>
            </p:cNvPr>
            <p:cNvSpPr/>
            <p:nvPr/>
          </p:nvSpPr>
          <p:spPr>
            <a:xfrm>
              <a:off x="3996000" y="6114514"/>
              <a:ext cx="3289006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Walgreens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4CB0027-4ACB-417E-BF68-A5432C841AF0}"/>
                </a:ext>
              </a:extLst>
            </p:cNvPr>
            <p:cNvCxnSpPr>
              <a:cxnSpLocks/>
            </p:cNvCxnSpPr>
            <p:nvPr/>
          </p:nvCxnSpPr>
          <p:spPr>
            <a:xfrm>
              <a:off x="5622217" y="5670442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2" name="icon">
              <a:extLst>
                <a:ext uri="{FF2B5EF4-FFF2-40B4-BE49-F238E27FC236}">
                  <a16:creationId xmlns:a16="http://schemas.microsoft.com/office/drawing/2014/main" id="{170DB2CA-E287-4DC4-A000-BE05F60B5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18800" y="4968000"/>
              <a:ext cx="643041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retailer1">
            <a:extLst>
              <a:ext uri="{FF2B5EF4-FFF2-40B4-BE49-F238E27FC236}">
                <a16:creationId xmlns:a16="http://schemas.microsoft.com/office/drawing/2014/main" id="{2538E26F-0629-4EC8-BB30-D680D4EA25E5}"/>
              </a:ext>
            </a:extLst>
          </p:cNvPr>
          <p:cNvGrpSpPr/>
          <p:nvPr/>
        </p:nvGrpSpPr>
        <p:grpSpPr>
          <a:xfrm>
            <a:off x="-576000" y="3566917"/>
            <a:ext cx="3289006" cy="1320133"/>
            <a:chOff x="-576000" y="3566917"/>
            <a:chExt cx="3289006" cy="1320133"/>
          </a:xfrm>
        </p:grpSpPr>
        <p:pic>
          <p:nvPicPr>
            <p:cNvPr id="159" name="icon">
              <a:extLst>
                <a:ext uri="{FF2B5EF4-FFF2-40B4-BE49-F238E27FC236}">
                  <a16:creationId xmlns:a16="http://schemas.microsoft.com/office/drawing/2014/main" id="{287FE69A-74B4-423D-92BA-05736A9C1F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2000" y="3566917"/>
              <a:ext cx="647590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metricPercentage">
              <a:extLst>
                <a:ext uri="{FF2B5EF4-FFF2-40B4-BE49-F238E27FC236}">
                  <a16:creationId xmlns:a16="http://schemas.microsoft.com/office/drawing/2014/main" id="{DBE04E83-49F8-4C33-9F64-C94BC5BBDC64}"/>
                </a:ext>
              </a:extLst>
            </p:cNvPr>
            <p:cNvSpPr/>
            <p:nvPr/>
          </p:nvSpPr>
          <p:spPr>
            <a:xfrm>
              <a:off x="36002" y="4227108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55.8%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2" name="text">
              <a:extLst>
                <a:ext uri="{FF2B5EF4-FFF2-40B4-BE49-F238E27FC236}">
                  <a16:creationId xmlns:a16="http://schemas.microsoft.com/office/drawing/2014/main" id="{8F18D981-2D29-42B2-9E0C-4233CEDD6BB0}"/>
                </a:ext>
              </a:extLst>
            </p:cNvPr>
            <p:cNvSpPr/>
            <p:nvPr/>
          </p:nvSpPr>
          <p:spPr>
            <a:xfrm>
              <a:off x="-576000" y="4579273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Albertsons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0D9664-BF23-4E8D-A4E9-75B398E84E09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8" y="4248037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retailer6">
            <a:extLst>
              <a:ext uri="{FF2B5EF4-FFF2-40B4-BE49-F238E27FC236}">
                <a16:creationId xmlns:a16="http://schemas.microsoft.com/office/drawing/2014/main" id="{D2B22D52-A689-4FEC-BD80-42D2D5E2D301}"/>
              </a:ext>
            </a:extLst>
          </p:cNvPr>
          <p:cNvGrpSpPr/>
          <p:nvPr/>
        </p:nvGrpSpPr>
        <p:grpSpPr>
          <a:xfrm>
            <a:off x="-576000" y="5155553"/>
            <a:ext cx="3289005" cy="1270715"/>
            <a:chOff x="-576000" y="5155553"/>
            <a:chExt cx="3289005" cy="1270715"/>
          </a:xfrm>
        </p:grpSpPr>
        <p:sp>
          <p:nvSpPr>
            <p:cNvPr id="166" name="metricPercentage">
              <a:extLst>
                <a:ext uri="{FF2B5EF4-FFF2-40B4-BE49-F238E27FC236}">
                  <a16:creationId xmlns:a16="http://schemas.microsoft.com/office/drawing/2014/main" id="{A51E9570-ED10-4698-A4D3-C506B90CBE33}"/>
                </a:ext>
              </a:extLst>
            </p:cNvPr>
            <p:cNvSpPr/>
            <p:nvPr/>
          </p:nvSpPr>
          <p:spPr>
            <a:xfrm>
              <a:off x="36000" y="5745306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35.7%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7" name="text">
              <a:extLst>
                <a:ext uri="{FF2B5EF4-FFF2-40B4-BE49-F238E27FC236}">
                  <a16:creationId xmlns:a16="http://schemas.microsoft.com/office/drawing/2014/main" id="{B5EB1EF2-A04A-40D3-8A20-7B1F84CE8DE2}"/>
                </a:ext>
              </a:extLst>
            </p:cNvPr>
            <p:cNvSpPr/>
            <p:nvPr/>
          </p:nvSpPr>
          <p:spPr>
            <a:xfrm>
              <a:off x="-576000" y="6118491"/>
              <a:ext cx="32890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ALDI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C872B82-1B37-4CDD-8A27-16B30A91A3BA}"/>
                </a:ext>
              </a:extLst>
            </p:cNvPr>
            <p:cNvCxnSpPr>
              <a:cxnSpLocks/>
            </p:cNvCxnSpPr>
            <p:nvPr/>
          </p:nvCxnSpPr>
          <p:spPr>
            <a:xfrm>
              <a:off x="1116000" y="5766235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5" name="icon">
              <a:extLst>
                <a:ext uri="{FF2B5EF4-FFF2-40B4-BE49-F238E27FC236}">
                  <a16:creationId xmlns:a16="http://schemas.microsoft.com/office/drawing/2014/main" id="{F7B8C779-2DBE-403C-A2B6-7AB10BE2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000" y="5155553"/>
              <a:ext cx="631979" cy="447321"/>
            </a:xfrm>
            <a:prstGeom prst="rect">
              <a:avLst/>
            </a:prstGeom>
          </p:spPr>
        </p:pic>
      </p:grpSp>
      <p:grpSp>
        <p:nvGrpSpPr>
          <p:cNvPr id="10" name="retailer2">
            <a:extLst>
              <a:ext uri="{FF2B5EF4-FFF2-40B4-BE49-F238E27FC236}">
                <a16:creationId xmlns:a16="http://schemas.microsoft.com/office/drawing/2014/main" id="{B0FEAC0C-F192-4CD6-9A58-163AF94B51A8}"/>
              </a:ext>
            </a:extLst>
          </p:cNvPr>
          <p:cNvGrpSpPr/>
          <p:nvPr/>
        </p:nvGrpSpPr>
        <p:grpSpPr>
          <a:xfrm>
            <a:off x="1620000" y="3564000"/>
            <a:ext cx="3289006" cy="1371000"/>
            <a:chOff x="1620000" y="3564000"/>
            <a:chExt cx="3289006" cy="1371000"/>
          </a:xfrm>
        </p:grpSpPr>
        <p:pic>
          <p:nvPicPr>
            <p:cNvPr id="155" name="icon">
              <a:extLst>
                <a:ext uri="{FF2B5EF4-FFF2-40B4-BE49-F238E27FC236}">
                  <a16:creationId xmlns:a16="http://schemas.microsoft.com/office/drawing/2014/main" id="{81200F09-8516-44ED-931C-3720BE82A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8800" y="3564000"/>
              <a:ext cx="647112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metricPercentage">
              <a:extLst>
                <a:ext uri="{FF2B5EF4-FFF2-40B4-BE49-F238E27FC236}">
                  <a16:creationId xmlns:a16="http://schemas.microsoft.com/office/drawing/2014/main" id="{91D1695E-6F92-4EC4-8667-917E50A0F32D}"/>
                </a:ext>
              </a:extLst>
            </p:cNvPr>
            <p:cNvSpPr/>
            <p:nvPr/>
          </p:nvSpPr>
          <p:spPr>
            <a:xfrm>
              <a:off x="2232000" y="4293319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23.1%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72" name="text">
              <a:extLst>
                <a:ext uri="{FF2B5EF4-FFF2-40B4-BE49-F238E27FC236}">
                  <a16:creationId xmlns:a16="http://schemas.microsoft.com/office/drawing/2014/main" id="{6DD8288F-4D12-492B-AEA1-C2C4D2DAFED2}"/>
                </a:ext>
              </a:extLst>
            </p:cNvPr>
            <p:cNvSpPr/>
            <p:nvPr/>
          </p:nvSpPr>
          <p:spPr>
            <a:xfrm>
              <a:off x="1620000" y="4627223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Circle K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013C84-3290-4D1A-8D0D-5262BB9373A4}"/>
                </a:ext>
              </a:extLst>
            </p:cNvPr>
            <p:cNvCxnSpPr>
              <a:cxnSpLocks/>
            </p:cNvCxnSpPr>
            <p:nvPr/>
          </p:nvCxnSpPr>
          <p:spPr>
            <a:xfrm>
              <a:off x="3275999" y="4248036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retailer7">
            <a:extLst>
              <a:ext uri="{FF2B5EF4-FFF2-40B4-BE49-F238E27FC236}">
                <a16:creationId xmlns:a16="http://schemas.microsoft.com/office/drawing/2014/main" id="{0F436776-5F06-4FEC-97AF-868AC7C891D2}"/>
              </a:ext>
            </a:extLst>
          </p:cNvPr>
          <p:cNvGrpSpPr/>
          <p:nvPr/>
        </p:nvGrpSpPr>
        <p:grpSpPr>
          <a:xfrm>
            <a:off x="2016000" y="5066440"/>
            <a:ext cx="2488919" cy="1340992"/>
            <a:chOff x="2016000" y="5066440"/>
            <a:chExt cx="2488919" cy="1340992"/>
          </a:xfrm>
        </p:grpSpPr>
        <p:sp>
          <p:nvSpPr>
            <p:cNvPr id="176" name="metricPercentage">
              <a:extLst>
                <a:ext uri="{FF2B5EF4-FFF2-40B4-BE49-F238E27FC236}">
                  <a16:creationId xmlns:a16="http://schemas.microsoft.com/office/drawing/2014/main" id="{A1C5031C-06D5-490B-B83E-344125F12F3A}"/>
                </a:ext>
              </a:extLst>
            </p:cNvPr>
            <p:cNvSpPr/>
            <p:nvPr/>
          </p:nvSpPr>
          <p:spPr>
            <a:xfrm>
              <a:off x="2232003" y="5753403"/>
              <a:ext cx="20859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21.2%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77" name="text">
              <a:extLst>
                <a:ext uri="{FF2B5EF4-FFF2-40B4-BE49-F238E27FC236}">
                  <a16:creationId xmlns:a16="http://schemas.microsoft.com/office/drawing/2014/main" id="{DF7EC23E-9821-4874-ACD5-937939B7E2C9}"/>
                </a:ext>
              </a:extLst>
            </p:cNvPr>
            <p:cNvSpPr/>
            <p:nvPr/>
          </p:nvSpPr>
          <p:spPr>
            <a:xfrm>
              <a:off x="2016000" y="6099656"/>
              <a:ext cx="2488919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IN" sz="1400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Speedway</a:t>
              </a:r>
              <a:endParaRPr lang="en-US" sz="14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EA1FCB6-4F0F-4085-8FFE-23EB6161B6E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000" y="5716918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6" name="icon">
              <a:extLst>
                <a:ext uri="{FF2B5EF4-FFF2-40B4-BE49-F238E27FC236}">
                  <a16:creationId xmlns:a16="http://schemas.microsoft.com/office/drawing/2014/main" id="{34631A14-46AA-4274-8A2A-E2FFF638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6000" y="5066440"/>
              <a:ext cx="619885" cy="535160"/>
            </a:xfrm>
            <a:prstGeom prst="rect">
              <a:avLst/>
            </a:prstGeom>
          </p:spPr>
        </p:pic>
      </p:grpSp>
      <p:grpSp>
        <p:nvGrpSpPr>
          <p:cNvPr id="17" name="retailer10">
            <a:extLst>
              <a:ext uri="{FF2B5EF4-FFF2-40B4-BE49-F238E27FC236}">
                <a16:creationId xmlns:a16="http://schemas.microsoft.com/office/drawing/2014/main" id="{220C8A8B-643E-4F21-B258-76ED0E33817E}"/>
              </a:ext>
            </a:extLst>
          </p:cNvPr>
          <p:cNvGrpSpPr/>
          <p:nvPr/>
        </p:nvGrpSpPr>
        <p:grpSpPr>
          <a:xfrm>
            <a:off x="8784000" y="4967999"/>
            <a:ext cx="3289006" cy="1385040"/>
            <a:chOff x="8784000" y="4967999"/>
            <a:chExt cx="3289006" cy="1385040"/>
          </a:xfrm>
        </p:grpSpPr>
        <p:sp>
          <p:nvSpPr>
            <p:cNvPr id="203" name="text">
              <a:extLst>
                <a:ext uri="{FF2B5EF4-FFF2-40B4-BE49-F238E27FC236}">
                  <a16:creationId xmlns:a16="http://schemas.microsoft.com/office/drawing/2014/main" id="{8A71C4EC-034B-412E-BA77-7EA36B967ABD}"/>
                </a:ext>
              </a:extLst>
            </p:cNvPr>
            <p:cNvSpPr/>
            <p:nvPr/>
          </p:nvSpPr>
          <p:spPr>
            <a:xfrm>
              <a:off x="8784000" y="6045262"/>
              <a:ext cx="3289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IN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Sam’s Club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07" name="metricPercentage">
              <a:extLst>
                <a:ext uri="{FF2B5EF4-FFF2-40B4-BE49-F238E27FC236}">
                  <a16:creationId xmlns:a16="http://schemas.microsoft.com/office/drawing/2014/main" id="{4F8CC71C-14E2-4998-A1F5-251E0DA7BAEC}"/>
                </a:ext>
              </a:extLst>
            </p:cNvPr>
            <p:cNvSpPr/>
            <p:nvPr/>
          </p:nvSpPr>
          <p:spPr>
            <a:xfrm>
              <a:off x="9396000" y="5728625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7.9%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6C16439-9120-4C3D-A012-D82612DEAC2C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999" y="5747202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icon">
              <a:extLst>
                <a:ext uri="{FF2B5EF4-FFF2-40B4-BE49-F238E27FC236}">
                  <a16:creationId xmlns:a16="http://schemas.microsoft.com/office/drawing/2014/main" id="{921D8B84-1118-43AF-ACFE-67400244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000" y="4967999"/>
              <a:ext cx="629581" cy="633600"/>
            </a:xfrm>
            <a:prstGeom prst="rect">
              <a:avLst/>
            </a:prstGeom>
          </p:spPr>
        </p:pic>
      </p:grpSp>
      <p:grpSp>
        <p:nvGrpSpPr>
          <p:cNvPr id="16" name="retailer5">
            <a:extLst>
              <a:ext uri="{FF2B5EF4-FFF2-40B4-BE49-F238E27FC236}">
                <a16:creationId xmlns:a16="http://schemas.microsoft.com/office/drawing/2014/main" id="{A99C0482-8890-4F6D-A422-038C7E26C1D4}"/>
              </a:ext>
            </a:extLst>
          </p:cNvPr>
          <p:cNvGrpSpPr/>
          <p:nvPr/>
        </p:nvGrpSpPr>
        <p:grpSpPr>
          <a:xfrm>
            <a:off x="9399415" y="3566917"/>
            <a:ext cx="2208169" cy="1364975"/>
            <a:chOff x="9399415" y="3566917"/>
            <a:chExt cx="2208169" cy="1364975"/>
          </a:xfrm>
        </p:grpSpPr>
        <p:sp>
          <p:nvSpPr>
            <p:cNvPr id="202" name="metricPercentage">
              <a:extLst>
                <a:ext uri="{FF2B5EF4-FFF2-40B4-BE49-F238E27FC236}">
                  <a16:creationId xmlns:a16="http://schemas.microsoft.com/office/drawing/2014/main" id="{8894FDF6-B165-4583-B0D7-2BBAB979B42C}"/>
                </a:ext>
              </a:extLst>
            </p:cNvPr>
            <p:cNvSpPr/>
            <p:nvPr/>
          </p:nvSpPr>
          <p:spPr>
            <a:xfrm>
              <a:off x="9471414" y="4314660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9.8%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9741EFB-D9A7-4308-8692-4BF7D11B7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1414" y="4201703"/>
              <a:ext cx="698595" cy="116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">
              <a:extLst>
                <a:ext uri="{FF2B5EF4-FFF2-40B4-BE49-F238E27FC236}">
                  <a16:creationId xmlns:a16="http://schemas.microsoft.com/office/drawing/2014/main" id="{7E27E534-4FEA-408D-998C-046479FDA3C0}"/>
                </a:ext>
              </a:extLst>
            </p:cNvPr>
            <p:cNvSpPr/>
            <p:nvPr/>
          </p:nvSpPr>
          <p:spPr>
            <a:xfrm>
              <a:off x="9399415" y="4624115"/>
              <a:ext cx="22081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Costco</a:t>
              </a:r>
            </a:p>
          </p:txBody>
        </p:sp>
        <p:pic>
          <p:nvPicPr>
            <p:cNvPr id="217" name="icon">
              <a:extLst>
                <a:ext uri="{FF2B5EF4-FFF2-40B4-BE49-F238E27FC236}">
                  <a16:creationId xmlns:a16="http://schemas.microsoft.com/office/drawing/2014/main" id="{7317C476-5B1B-4EB7-9FB5-9705B2355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04000" y="3566917"/>
              <a:ext cx="628025" cy="6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retailer4">
            <a:extLst>
              <a:ext uri="{FF2B5EF4-FFF2-40B4-BE49-F238E27FC236}">
                <a16:creationId xmlns:a16="http://schemas.microsoft.com/office/drawing/2014/main" id="{506096CF-2176-4E94-890B-F5FDCA605CC8}"/>
              </a:ext>
            </a:extLst>
          </p:cNvPr>
          <p:cNvGrpSpPr/>
          <p:nvPr/>
        </p:nvGrpSpPr>
        <p:grpSpPr>
          <a:xfrm>
            <a:off x="6408000" y="3567600"/>
            <a:ext cx="3289005" cy="1374340"/>
            <a:chOff x="6408000" y="3567600"/>
            <a:chExt cx="3289005" cy="1374340"/>
          </a:xfrm>
        </p:grpSpPr>
        <p:sp>
          <p:nvSpPr>
            <p:cNvPr id="192" name="metricPercentage">
              <a:extLst>
                <a:ext uri="{FF2B5EF4-FFF2-40B4-BE49-F238E27FC236}">
                  <a16:creationId xmlns:a16="http://schemas.microsoft.com/office/drawing/2014/main" id="{8EA879BB-AB4A-4877-9C6E-DC0A3FAF10FE}"/>
                </a:ext>
              </a:extLst>
            </p:cNvPr>
            <p:cNvSpPr/>
            <p:nvPr/>
          </p:nvSpPr>
          <p:spPr>
            <a:xfrm>
              <a:off x="7020008" y="4339329"/>
              <a:ext cx="208599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9.8%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ACBE7F2-31A1-4573-B51C-32F7A219F34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10" y="4248036"/>
              <a:ext cx="42693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">
              <a:extLst>
                <a:ext uri="{FF2B5EF4-FFF2-40B4-BE49-F238E27FC236}">
                  <a16:creationId xmlns:a16="http://schemas.microsoft.com/office/drawing/2014/main" id="{71F94272-89A5-44BD-A293-4527645F9E32}"/>
                </a:ext>
              </a:extLst>
            </p:cNvPr>
            <p:cNvSpPr/>
            <p:nvPr/>
          </p:nvSpPr>
          <p:spPr>
            <a:xfrm>
              <a:off x="6408000" y="4634163"/>
              <a:ext cx="32890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 General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13" name="icon">
              <a:extLst>
                <a:ext uri="{FF2B5EF4-FFF2-40B4-BE49-F238E27FC236}">
                  <a16:creationId xmlns:a16="http://schemas.microsoft.com/office/drawing/2014/main" id="{82621678-BA22-4A8F-BCAD-493D79EE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74000" y="3567600"/>
              <a:ext cx="628024" cy="633600"/>
            </a:xfrm>
            <a:prstGeom prst="rect">
              <a:avLst/>
            </a:prstGeom>
          </p:spPr>
        </p:pic>
      </p:grpSp>
      <p:grpSp>
        <p:nvGrpSpPr>
          <p:cNvPr id="15" name="retailer9">
            <a:extLst>
              <a:ext uri="{FF2B5EF4-FFF2-40B4-BE49-F238E27FC236}">
                <a16:creationId xmlns:a16="http://schemas.microsoft.com/office/drawing/2014/main" id="{8B088993-7B1A-44ED-A5F2-F54B03B25553}"/>
              </a:ext>
            </a:extLst>
          </p:cNvPr>
          <p:cNvGrpSpPr/>
          <p:nvPr/>
        </p:nvGrpSpPr>
        <p:grpSpPr>
          <a:xfrm>
            <a:off x="6444000" y="4967999"/>
            <a:ext cx="3289007" cy="1464433"/>
            <a:chOff x="6444000" y="4967999"/>
            <a:chExt cx="3289007" cy="1464433"/>
          </a:xfrm>
        </p:grpSpPr>
        <p:sp>
          <p:nvSpPr>
            <p:cNvPr id="193" name="text">
              <a:extLst>
                <a:ext uri="{FF2B5EF4-FFF2-40B4-BE49-F238E27FC236}">
                  <a16:creationId xmlns:a16="http://schemas.microsoft.com/office/drawing/2014/main" id="{A5E6C840-6856-44F8-8F00-C38BC958DB08}"/>
                </a:ext>
              </a:extLst>
            </p:cNvPr>
            <p:cNvSpPr/>
            <p:nvPr/>
          </p:nvSpPr>
          <p:spPr>
            <a:xfrm>
              <a:off x="6444000" y="6124655"/>
              <a:ext cx="32890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Dollar Tree</a:t>
              </a:r>
            </a:p>
          </p:txBody>
        </p:sp>
        <p:sp>
          <p:nvSpPr>
            <p:cNvPr id="197" name="metricPercentage">
              <a:extLst>
                <a:ext uri="{FF2B5EF4-FFF2-40B4-BE49-F238E27FC236}">
                  <a16:creationId xmlns:a16="http://schemas.microsoft.com/office/drawing/2014/main" id="{C1B30BF8-B2C2-4D90-8FDC-EB5C30E5A409}"/>
                </a:ext>
              </a:extLst>
            </p:cNvPr>
            <p:cNvSpPr/>
            <p:nvPr/>
          </p:nvSpPr>
          <p:spPr>
            <a:xfrm>
              <a:off x="7020000" y="5745240"/>
              <a:ext cx="2085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  <a:ea typeface="Times New Roman" panose="02020603050405020304" pitchFamily="18" charset="0"/>
                </a:rPr>
                <a:t>8.6%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8D9EE3-7020-4B0D-A0D3-810067FFCC28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1" y="5745304"/>
              <a:ext cx="426929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8" name="icon">
              <a:extLst>
                <a:ext uri="{FF2B5EF4-FFF2-40B4-BE49-F238E27FC236}">
                  <a16:creationId xmlns:a16="http://schemas.microsoft.com/office/drawing/2014/main" id="{C088A0B6-7492-4DC5-A2FF-6CE58E686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6000" y="4967999"/>
              <a:ext cx="629623" cy="633600"/>
            </a:xfrm>
            <a:prstGeom prst="rect">
              <a:avLst/>
            </a:prstGeom>
          </p:spPr>
        </p:pic>
      </p:grpSp>
      <p:sp>
        <p:nvSpPr>
          <p:cNvPr id="220" name="channelTextbox">
            <a:extLst>
              <a:ext uri="{FF2B5EF4-FFF2-40B4-BE49-F238E27FC236}">
                <a16:creationId xmlns:a16="http://schemas.microsoft.com/office/drawing/2014/main" id="{DA93F6DC-01F8-4B2B-A7CF-7971823C1866}"/>
              </a:ext>
            </a:extLst>
          </p:cNvPr>
          <p:cNvSpPr/>
          <p:nvPr/>
        </p:nvSpPr>
        <p:spPr>
          <a:xfrm>
            <a:off x="345852" y="1021856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_metric_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monthly+ _</a:t>
            </a:r>
            <a:r>
              <a:rPr lang="en-US" sz="1100" i="1" dirty="0" err="1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selRetailer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shoppers are also monthly+ shoppers to _channel_</a:t>
            </a:r>
          </a:p>
        </p:txBody>
      </p:sp>
      <p:sp>
        <p:nvSpPr>
          <p:cNvPr id="221" name="retailerTextbox">
            <a:extLst>
              <a:ext uri="{FF2B5EF4-FFF2-40B4-BE49-F238E27FC236}">
                <a16:creationId xmlns:a16="http://schemas.microsoft.com/office/drawing/2014/main" id="{1E22837C-4E4C-46D9-8132-ABB4D4413E52}"/>
              </a:ext>
            </a:extLst>
          </p:cNvPr>
          <p:cNvSpPr/>
          <p:nvPr/>
        </p:nvSpPr>
        <p:spPr>
          <a:xfrm>
            <a:off x="357667" y="3279679"/>
            <a:ext cx="7469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 as: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_metric_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_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selRetailer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 monthly+ shoppers are also monthly+ shoppers</a:t>
            </a:r>
            <a:r>
              <a:rPr kumimoji="0" lang="en-US" sz="11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i="1" dirty="0">
                <a:solidFill>
                  <a:prstClr val="black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_retailer_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CA8382-DFC2-4C7E-8058-5514434C82FE}"/>
              </a:ext>
            </a:extLst>
          </p:cNvPr>
          <p:cNvCxnSpPr>
            <a:cxnSpLocks/>
          </p:cNvCxnSpPr>
          <p:nvPr/>
        </p:nvCxnSpPr>
        <p:spPr>
          <a:xfrm>
            <a:off x="498209" y="4953785"/>
            <a:ext cx="11300137" cy="0"/>
          </a:xfrm>
          <a:prstGeom prst="line">
            <a:avLst/>
          </a:prstGeom>
          <a:ln w="19050">
            <a:solidFill>
              <a:schemeClr val="bg2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B5E98D3-3540-48B8-A407-6E066BB0A4DE}"/>
              </a:ext>
            </a:extLst>
          </p:cNvPr>
          <p:cNvCxnSpPr>
            <a:cxnSpLocks/>
          </p:cNvCxnSpPr>
          <p:nvPr/>
        </p:nvCxnSpPr>
        <p:spPr>
          <a:xfrm>
            <a:off x="9833423" y="1460183"/>
            <a:ext cx="0" cy="15534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channel6">
            <a:extLst>
              <a:ext uri="{FF2B5EF4-FFF2-40B4-BE49-F238E27FC236}">
                <a16:creationId xmlns:a16="http://schemas.microsoft.com/office/drawing/2014/main" id="{CDA3D330-8D79-41B2-99F9-59BE755CA50E}"/>
              </a:ext>
            </a:extLst>
          </p:cNvPr>
          <p:cNvGrpSpPr/>
          <p:nvPr/>
        </p:nvGrpSpPr>
        <p:grpSpPr>
          <a:xfrm>
            <a:off x="9318954" y="1551659"/>
            <a:ext cx="2296800" cy="1443084"/>
            <a:chOff x="9288000" y="1245768"/>
            <a:chExt cx="2296800" cy="1443084"/>
          </a:xfrm>
        </p:grpSpPr>
        <p:pic>
          <p:nvPicPr>
            <p:cNvPr id="102" name="icon">
              <a:extLst>
                <a:ext uri="{FF2B5EF4-FFF2-40B4-BE49-F238E27FC236}">
                  <a16:creationId xmlns:a16="http://schemas.microsoft.com/office/drawing/2014/main" id="{8309B201-D111-435F-9297-02AA87D2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0373046" y="1245768"/>
              <a:ext cx="648000" cy="648000"/>
            </a:xfrm>
            <a:prstGeom prst="rect">
              <a:avLst/>
            </a:prstGeom>
          </p:spPr>
        </p:pic>
        <p:sp>
          <p:nvSpPr>
            <p:cNvPr id="103" name="metricPercentage">
              <a:extLst>
                <a:ext uri="{FF2B5EF4-FFF2-40B4-BE49-F238E27FC236}">
                  <a16:creationId xmlns:a16="http://schemas.microsoft.com/office/drawing/2014/main" id="{5BB1BB1E-4CAE-4BD4-8AF8-92C01CE6E12C}"/>
                </a:ext>
              </a:extLst>
            </p:cNvPr>
            <p:cNvSpPr/>
            <p:nvPr/>
          </p:nvSpPr>
          <p:spPr>
            <a:xfrm>
              <a:off x="9432000" y="1931027"/>
              <a:ext cx="20003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Franklin Gothic Book" panose="020B0503020102020204" pitchFamily="34" charset="0"/>
                </a:rPr>
                <a:t>13.6%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04" name="text">
              <a:extLst>
                <a:ext uri="{FF2B5EF4-FFF2-40B4-BE49-F238E27FC236}">
                  <a16:creationId xmlns:a16="http://schemas.microsoft.com/office/drawing/2014/main" id="{3ACDD514-AA5E-4B85-BEE8-1CC4AB4A700B}"/>
                </a:ext>
              </a:extLst>
            </p:cNvPr>
            <p:cNvSpPr/>
            <p:nvPr/>
          </p:nvSpPr>
          <p:spPr>
            <a:xfrm>
              <a:off x="9288000" y="2381075"/>
              <a:ext cx="2296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Online Grocery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61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F5BFE-9BC1-430A-BC05-1791105E0A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35726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3640-9A2C-4915-8618-6DC78B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0271" y="6794504"/>
            <a:ext cx="313267" cy="176747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4BF4D9-5A08-4933-8965-963555BA2633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 222">
            <a:extLst>
              <a:ext uri="{FF2B5EF4-FFF2-40B4-BE49-F238E27FC236}">
                <a16:creationId xmlns:a16="http://schemas.microsoft.com/office/drawing/2014/main" id="{2E1D7032-BF51-4C40-BB4E-8A47598FB8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6" y="914811"/>
            <a:ext cx="1773936" cy="1349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F54C5-DE2A-4E7E-A601-FE8DAF265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20"/>
            <a:ext cx="12192000" cy="43891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E7029D-3653-49B1-917D-651A1B253F65}"/>
              </a:ext>
            </a:extLst>
          </p:cNvPr>
          <p:cNvCxnSpPr/>
          <p:nvPr/>
        </p:nvCxnSpPr>
        <p:spPr>
          <a:xfrm>
            <a:off x="4795520" y="4293870"/>
            <a:ext cx="4935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321F7F-232C-4D18-B7DA-F0AEE3618C7F}"/>
              </a:ext>
            </a:extLst>
          </p:cNvPr>
          <p:cNvCxnSpPr/>
          <p:nvPr/>
        </p:nvCxnSpPr>
        <p:spPr>
          <a:xfrm>
            <a:off x="8244840" y="3832860"/>
            <a:ext cx="17729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7C455-3476-4CEA-A7E3-355FF7C478F1}"/>
              </a:ext>
            </a:extLst>
          </p:cNvPr>
          <p:cNvCxnSpPr/>
          <p:nvPr/>
        </p:nvCxnSpPr>
        <p:spPr>
          <a:xfrm>
            <a:off x="8244840" y="3386569"/>
            <a:ext cx="17475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F6BD99-4D6B-4669-B8B8-0807CDB8181F}"/>
              </a:ext>
            </a:extLst>
          </p:cNvPr>
          <p:cNvCxnSpPr/>
          <p:nvPr/>
        </p:nvCxnSpPr>
        <p:spPr>
          <a:xfrm>
            <a:off x="8244840" y="2954655"/>
            <a:ext cx="151384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7A9F01-65C2-4521-B692-8B99C86634EF}"/>
              </a:ext>
            </a:extLst>
          </p:cNvPr>
          <p:cNvSpPr/>
          <p:nvPr/>
        </p:nvSpPr>
        <p:spPr>
          <a:xfrm>
            <a:off x="0" y="1505"/>
            <a:ext cx="12192000" cy="60592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73"/>
            <a:endParaRPr lang="en-US" sz="2167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4538B-D01F-4118-98AA-9FFC9301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12" name="Slide Number Placeholder 282">
            <a:extLst>
              <a:ext uri="{FF2B5EF4-FFF2-40B4-BE49-F238E27FC236}">
                <a16:creationId xmlns:a16="http://schemas.microsoft.com/office/drawing/2014/main" id="{11DC3CDC-967E-4B16-B35A-ED328FE77EB1}"/>
              </a:ext>
            </a:extLst>
          </p:cNvPr>
          <p:cNvSpPr txBox="1">
            <a:spLocks/>
          </p:cNvSpPr>
          <p:nvPr/>
        </p:nvSpPr>
        <p:spPr>
          <a:xfrm>
            <a:off x="11728195" y="6673695"/>
            <a:ext cx="40233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F24096-7FAC-404C-863D-E39CA4D53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35" y="1034581"/>
            <a:ext cx="2195251" cy="1067438"/>
          </a:xfrm>
          <a:prstGeom prst="rect">
            <a:avLst/>
          </a:prstGeom>
        </p:spPr>
      </p:pic>
      <p:grpSp>
        <p:nvGrpSpPr>
          <p:cNvPr id="14" name="Preparation Types">
            <a:extLst>
              <a:ext uri="{FF2B5EF4-FFF2-40B4-BE49-F238E27FC236}">
                <a16:creationId xmlns:a16="http://schemas.microsoft.com/office/drawing/2014/main" id="{691A1437-DFC4-4858-B6B8-63ACBC4ABEE8}"/>
              </a:ext>
            </a:extLst>
          </p:cNvPr>
          <p:cNvGrpSpPr/>
          <p:nvPr/>
        </p:nvGrpSpPr>
        <p:grpSpPr>
          <a:xfrm>
            <a:off x="7462095" y="1172304"/>
            <a:ext cx="1279355" cy="370120"/>
            <a:chOff x="7462095" y="1172304"/>
            <a:chExt cx="1279355" cy="370120"/>
          </a:xfrm>
        </p:grpSpPr>
        <p:sp>
          <p:nvSpPr>
            <p:cNvPr id="15" name="c1">
              <a:extLst>
                <a:ext uri="{FF2B5EF4-FFF2-40B4-BE49-F238E27FC236}">
                  <a16:creationId xmlns:a16="http://schemas.microsoft.com/office/drawing/2014/main" id="{7863C746-0F18-4D83-9812-9D541E87AC8F}"/>
                </a:ext>
              </a:extLst>
            </p:cNvPr>
            <p:cNvSpPr txBox="1"/>
            <p:nvPr/>
          </p:nvSpPr>
          <p:spPr>
            <a:xfrm>
              <a:off x="7955047" y="1172304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16" name="vm1">
              <a:extLst>
                <a:ext uri="{FF2B5EF4-FFF2-40B4-BE49-F238E27FC236}">
                  <a16:creationId xmlns:a16="http://schemas.microsoft.com/office/drawing/2014/main" id="{5437083B-F6B3-4015-8F8E-E43850F40274}"/>
                </a:ext>
              </a:extLst>
            </p:cNvPr>
            <p:cNvSpPr txBox="1"/>
            <p:nvPr/>
          </p:nvSpPr>
          <p:spPr>
            <a:xfrm>
              <a:off x="7462095" y="1219259"/>
              <a:ext cx="1279355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9CFF7-2E97-4847-B650-0615EC774388}"/>
              </a:ext>
            </a:extLst>
          </p:cNvPr>
          <p:cNvSpPr/>
          <p:nvPr/>
        </p:nvSpPr>
        <p:spPr>
          <a:xfrm>
            <a:off x="7556134" y="898609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D0156-4482-447C-939F-CF96C4ECC467}"/>
              </a:ext>
            </a:extLst>
          </p:cNvPr>
          <p:cNvCxnSpPr/>
          <p:nvPr/>
        </p:nvCxnSpPr>
        <p:spPr>
          <a:xfrm flipH="1">
            <a:off x="7093300" y="1180438"/>
            <a:ext cx="0" cy="244502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28E74-B997-472C-BF09-8396CE22DF8B}"/>
              </a:ext>
            </a:extLst>
          </p:cNvPr>
          <p:cNvCxnSpPr/>
          <p:nvPr/>
        </p:nvCxnSpPr>
        <p:spPr>
          <a:xfrm>
            <a:off x="7093300" y="1418941"/>
            <a:ext cx="428625" cy="0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A3DB3-D809-4270-B568-049CBDA318E6}"/>
              </a:ext>
            </a:extLst>
          </p:cNvPr>
          <p:cNvCxnSpPr/>
          <p:nvPr/>
        </p:nvCxnSpPr>
        <p:spPr>
          <a:xfrm flipH="1">
            <a:off x="7526687" y="1250945"/>
            <a:ext cx="0" cy="215243"/>
          </a:xfrm>
          <a:prstGeom prst="line">
            <a:avLst/>
          </a:prstGeom>
          <a:ln w="9525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66ADAA-01E7-42E3-8DA2-D01708849218}"/>
              </a:ext>
            </a:extLst>
          </p:cNvPr>
          <p:cNvSpPr/>
          <p:nvPr/>
        </p:nvSpPr>
        <p:spPr>
          <a:xfrm>
            <a:off x="9982546" y="1017887"/>
            <a:ext cx="105156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Consideration">
            <a:extLst>
              <a:ext uri="{FF2B5EF4-FFF2-40B4-BE49-F238E27FC236}">
                <a16:creationId xmlns:a16="http://schemas.microsoft.com/office/drawing/2014/main" id="{3E1425C7-0548-4EF8-A21C-7D3C0B95F1D0}"/>
              </a:ext>
            </a:extLst>
          </p:cNvPr>
          <p:cNvGrpSpPr/>
          <p:nvPr/>
        </p:nvGrpSpPr>
        <p:grpSpPr>
          <a:xfrm>
            <a:off x="9348271" y="873466"/>
            <a:ext cx="2092663" cy="535900"/>
            <a:chOff x="9348271" y="873466"/>
            <a:chExt cx="2092663" cy="535900"/>
          </a:xfrm>
        </p:grpSpPr>
        <p:graphicFrame>
          <p:nvGraphicFramePr>
            <p:cNvPr id="23" name="chart">
              <a:extLst>
                <a:ext uri="{FF2B5EF4-FFF2-40B4-BE49-F238E27FC236}">
                  <a16:creationId xmlns:a16="http://schemas.microsoft.com/office/drawing/2014/main" id="{0FD72706-A99B-4301-ABFD-5FF1EAC333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2079624"/>
                </p:ext>
              </p:extLst>
            </p:nvPr>
          </p:nvGraphicFramePr>
          <p:xfrm>
            <a:off x="9348271" y="875651"/>
            <a:ext cx="586991" cy="5243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4" name="hText">
              <a:extLst>
                <a:ext uri="{FF2B5EF4-FFF2-40B4-BE49-F238E27FC236}">
                  <a16:creationId xmlns:a16="http://schemas.microsoft.com/office/drawing/2014/main" id="{7A8515B4-7135-41C9-8958-532D30970598}"/>
                </a:ext>
              </a:extLst>
            </p:cNvPr>
            <p:cNvSpPr txBox="1"/>
            <p:nvPr/>
          </p:nvSpPr>
          <p:spPr>
            <a:xfrm>
              <a:off x="9894813" y="873466"/>
              <a:ext cx="9044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CONSIDERATION</a:t>
              </a:r>
            </a:p>
          </p:txBody>
        </p:sp>
        <p:sp>
          <p:nvSpPr>
            <p:cNvPr id="25" name="vm1">
              <a:extLst>
                <a:ext uri="{FF2B5EF4-FFF2-40B4-BE49-F238E27FC236}">
                  <a16:creationId xmlns:a16="http://schemas.microsoft.com/office/drawing/2014/main" id="{A739D286-0B82-4949-AA5A-58E7CFF14926}"/>
                </a:ext>
              </a:extLst>
            </p:cNvPr>
            <p:cNvSpPr txBox="1"/>
            <p:nvPr/>
          </p:nvSpPr>
          <p:spPr>
            <a:xfrm>
              <a:off x="10001200" y="1086201"/>
              <a:ext cx="1439734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26" name="c1">
              <a:extLst>
                <a:ext uri="{FF2B5EF4-FFF2-40B4-BE49-F238E27FC236}">
                  <a16:creationId xmlns:a16="http://schemas.microsoft.com/office/drawing/2014/main" id="{015FCDB8-F574-433A-9354-2E5AD9CAA8A1}"/>
                </a:ext>
              </a:extLst>
            </p:cNvPr>
            <p:cNvSpPr txBox="1"/>
            <p:nvPr/>
          </p:nvSpPr>
          <p:spPr>
            <a:xfrm>
              <a:off x="10403463" y="107562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 dirty="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388252-D895-4D65-9F3D-76336E8500F5}"/>
              </a:ext>
            </a:extLst>
          </p:cNvPr>
          <p:cNvSpPr/>
          <p:nvPr/>
        </p:nvSpPr>
        <p:spPr>
          <a:xfrm>
            <a:off x="7544229" y="1940937"/>
            <a:ext cx="828000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D503ED-9BDF-4091-846B-AFD7C18EF98F}"/>
              </a:ext>
            </a:extLst>
          </p:cNvPr>
          <p:cNvSpPr/>
          <p:nvPr/>
        </p:nvSpPr>
        <p:spPr>
          <a:xfrm>
            <a:off x="9294429" y="1948080"/>
            <a:ext cx="1536192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F5FA7-E221-41D8-8B0B-93FEE3DBA165}"/>
              </a:ext>
            </a:extLst>
          </p:cNvPr>
          <p:cNvSpPr/>
          <p:nvPr/>
        </p:nvSpPr>
        <p:spPr>
          <a:xfrm>
            <a:off x="5416643" y="1136180"/>
            <a:ext cx="877824" cy="14400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49558D-CF16-4B05-8806-C5499213DC7F}"/>
              </a:ext>
            </a:extLst>
          </p:cNvPr>
          <p:cNvSpPr txBox="1"/>
          <p:nvPr/>
        </p:nvSpPr>
        <p:spPr>
          <a:xfrm>
            <a:off x="162986" y="629194"/>
            <a:ext cx="1867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PRE-SHOP</a:t>
            </a:r>
          </a:p>
        </p:txBody>
      </p:sp>
      <p:grpSp>
        <p:nvGrpSpPr>
          <p:cNvPr id="31" name="Reason for store choice">
            <a:extLst>
              <a:ext uri="{FF2B5EF4-FFF2-40B4-BE49-F238E27FC236}">
                <a16:creationId xmlns:a16="http://schemas.microsoft.com/office/drawing/2014/main" id="{7D4ABFC6-E981-46C1-A8F0-E5406C1A4F57}"/>
              </a:ext>
            </a:extLst>
          </p:cNvPr>
          <p:cNvGrpSpPr/>
          <p:nvPr/>
        </p:nvGrpSpPr>
        <p:grpSpPr>
          <a:xfrm>
            <a:off x="8550625" y="1801279"/>
            <a:ext cx="2165332" cy="536211"/>
            <a:chOff x="8550625" y="1801279"/>
            <a:chExt cx="2165332" cy="536211"/>
          </a:xfrm>
        </p:grpSpPr>
        <p:sp>
          <p:nvSpPr>
            <p:cNvPr id="32" name="hText">
              <a:extLst>
                <a:ext uri="{FF2B5EF4-FFF2-40B4-BE49-F238E27FC236}">
                  <a16:creationId xmlns:a16="http://schemas.microsoft.com/office/drawing/2014/main" id="{EEB9F8B2-B934-4BFC-B020-DF5F23F39FEE}"/>
                </a:ext>
              </a:extLst>
            </p:cNvPr>
            <p:cNvSpPr txBox="1"/>
            <p:nvPr/>
          </p:nvSpPr>
          <p:spPr>
            <a:xfrm>
              <a:off x="9200345" y="1801279"/>
              <a:ext cx="1423788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</a:t>
              </a:r>
            </a:p>
          </p:txBody>
        </p:sp>
        <p:sp>
          <p:nvSpPr>
            <p:cNvPr id="33" name="vm1">
              <a:extLst>
                <a:ext uri="{FF2B5EF4-FFF2-40B4-BE49-F238E27FC236}">
                  <a16:creationId xmlns:a16="http://schemas.microsoft.com/office/drawing/2014/main" id="{4EC90EDA-4C95-468A-98BA-298924A88093}"/>
                </a:ext>
              </a:extLst>
            </p:cNvPr>
            <p:cNvSpPr txBox="1"/>
            <p:nvPr/>
          </p:nvSpPr>
          <p:spPr>
            <a:xfrm>
              <a:off x="9212318" y="2014325"/>
              <a:ext cx="1503639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34" name="c1">
              <a:extLst>
                <a:ext uri="{FF2B5EF4-FFF2-40B4-BE49-F238E27FC236}">
                  <a16:creationId xmlns:a16="http://schemas.microsoft.com/office/drawing/2014/main" id="{067F2B27-59FB-4128-94C9-C48A36BF6A17}"/>
                </a:ext>
              </a:extLst>
            </p:cNvPr>
            <p:cNvSpPr txBox="1"/>
            <p:nvPr/>
          </p:nvSpPr>
          <p:spPr>
            <a:xfrm>
              <a:off x="9686702" y="1954252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+0.4</a:t>
              </a:r>
            </a:p>
          </p:txBody>
        </p:sp>
        <p:pic>
          <p:nvPicPr>
            <p:cNvPr id="35" name="img1">
              <a:extLst>
                <a:ext uri="{FF2B5EF4-FFF2-40B4-BE49-F238E27FC236}">
                  <a16:creationId xmlns:a16="http://schemas.microsoft.com/office/drawing/2014/main" id="{079B68E0-D3C2-4A58-8F51-4B145A69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625" y="1865250"/>
              <a:ext cx="650720" cy="436656"/>
            </a:xfrm>
            <a:prstGeom prst="rect">
              <a:avLst/>
            </a:prstGeom>
          </p:spPr>
        </p:pic>
      </p:grpSp>
      <p:grpSp>
        <p:nvGrpSpPr>
          <p:cNvPr id="36" name="whoWith">
            <a:extLst>
              <a:ext uri="{FF2B5EF4-FFF2-40B4-BE49-F238E27FC236}">
                <a16:creationId xmlns:a16="http://schemas.microsoft.com/office/drawing/2014/main" id="{630C49D0-5F75-40EF-95FF-3E49F3CCA9DE}"/>
              </a:ext>
            </a:extLst>
          </p:cNvPr>
          <p:cNvGrpSpPr/>
          <p:nvPr/>
        </p:nvGrpSpPr>
        <p:grpSpPr>
          <a:xfrm>
            <a:off x="6901167" y="1650965"/>
            <a:ext cx="1602582" cy="686988"/>
            <a:chOff x="6901167" y="1650965"/>
            <a:chExt cx="1602582" cy="686988"/>
          </a:xfrm>
        </p:grpSpPr>
        <p:sp>
          <p:nvSpPr>
            <p:cNvPr id="37" name="hText">
              <a:extLst>
                <a:ext uri="{FF2B5EF4-FFF2-40B4-BE49-F238E27FC236}">
                  <a16:creationId xmlns:a16="http://schemas.microsoft.com/office/drawing/2014/main" id="{B769838E-BF02-4260-9E17-3F8928A75511}"/>
                </a:ext>
              </a:extLst>
            </p:cNvPr>
            <p:cNvSpPr txBox="1"/>
            <p:nvPr/>
          </p:nvSpPr>
          <p:spPr>
            <a:xfrm>
              <a:off x="7445383" y="1803660"/>
              <a:ext cx="647934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WHO WITH</a:t>
              </a:r>
            </a:p>
          </p:txBody>
        </p:sp>
        <p:sp>
          <p:nvSpPr>
            <p:cNvPr id="38" name="vm1">
              <a:extLst>
                <a:ext uri="{FF2B5EF4-FFF2-40B4-BE49-F238E27FC236}">
                  <a16:creationId xmlns:a16="http://schemas.microsoft.com/office/drawing/2014/main" id="{FECCD761-BD96-447C-8C7B-0E3C0FD43807}"/>
                </a:ext>
              </a:extLst>
            </p:cNvPr>
            <p:cNvSpPr txBox="1"/>
            <p:nvPr/>
          </p:nvSpPr>
          <p:spPr>
            <a:xfrm>
              <a:off x="7451257" y="2014788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39" name="c1">
              <a:extLst>
                <a:ext uri="{FF2B5EF4-FFF2-40B4-BE49-F238E27FC236}">
                  <a16:creationId xmlns:a16="http://schemas.microsoft.com/office/drawing/2014/main" id="{28507CA9-79B3-49FD-B948-CC293D37FF99}"/>
                </a:ext>
              </a:extLst>
            </p:cNvPr>
            <p:cNvSpPr txBox="1"/>
            <p:nvPr/>
          </p:nvSpPr>
          <p:spPr>
            <a:xfrm>
              <a:off x="7948406" y="195504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+3.9</a:t>
              </a:r>
            </a:p>
          </p:txBody>
        </p:sp>
        <p:pic>
          <p:nvPicPr>
            <p:cNvPr id="40" name="img1">
              <a:extLst>
                <a:ext uri="{FF2B5EF4-FFF2-40B4-BE49-F238E27FC236}">
                  <a16:creationId xmlns:a16="http://schemas.microsoft.com/office/drawing/2014/main" id="{28015320-3385-4360-9307-7E99E8CE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167" y="1650965"/>
              <a:ext cx="497160" cy="62696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366D93B-CDBF-46A1-B9D4-F22E1A147B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4" y="2207624"/>
            <a:ext cx="405278" cy="4174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431A7C-B39E-41FE-BB23-8FF9C252C1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04" y="1953705"/>
            <a:ext cx="437864" cy="4427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FAC7F3-3AC9-49B1-AED9-D18CBC946E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6963">
            <a:off x="11621087" y="1780602"/>
            <a:ext cx="455512" cy="455512"/>
          </a:xfrm>
          <a:prstGeom prst="rect">
            <a:avLst/>
          </a:prstGeom>
        </p:spPr>
      </p:pic>
      <p:grpSp>
        <p:nvGrpSpPr>
          <p:cNvPr id="44" name="Weekday">
            <a:extLst>
              <a:ext uri="{FF2B5EF4-FFF2-40B4-BE49-F238E27FC236}">
                <a16:creationId xmlns:a16="http://schemas.microsoft.com/office/drawing/2014/main" id="{932E7871-2EE2-463C-BD11-2E35E6DE952E}"/>
              </a:ext>
            </a:extLst>
          </p:cNvPr>
          <p:cNvGrpSpPr/>
          <p:nvPr/>
        </p:nvGrpSpPr>
        <p:grpSpPr>
          <a:xfrm>
            <a:off x="176216" y="921119"/>
            <a:ext cx="1658091" cy="934968"/>
            <a:chOff x="176216" y="921119"/>
            <a:chExt cx="1658091" cy="934968"/>
          </a:xfrm>
        </p:grpSpPr>
        <p:sp>
          <p:nvSpPr>
            <p:cNvPr id="45" name="hText">
              <a:extLst>
                <a:ext uri="{FF2B5EF4-FFF2-40B4-BE49-F238E27FC236}">
                  <a16:creationId xmlns:a16="http://schemas.microsoft.com/office/drawing/2014/main" id="{4BAB5874-64BF-4E72-829E-22C9C50A1E12}"/>
                </a:ext>
              </a:extLst>
            </p:cNvPr>
            <p:cNvSpPr txBox="1"/>
            <p:nvPr/>
          </p:nvSpPr>
          <p:spPr>
            <a:xfrm>
              <a:off x="176216" y="921119"/>
              <a:ext cx="1244251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 OR WEEKEND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DADF07-0F4E-4C4C-B01C-A21062A3499F}"/>
                </a:ext>
              </a:extLst>
            </p:cNvPr>
            <p:cNvSpPr/>
            <p:nvPr/>
          </p:nvSpPr>
          <p:spPr>
            <a:xfrm>
              <a:off x="279824" y="1075063"/>
              <a:ext cx="1508760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vm1">
              <a:extLst>
                <a:ext uri="{FF2B5EF4-FFF2-40B4-BE49-F238E27FC236}">
                  <a16:creationId xmlns:a16="http://schemas.microsoft.com/office/drawing/2014/main" id="{3514C5F7-F0EB-466D-979D-A9A663A609A7}"/>
                </a:ext>
              </a:extLst>
            </p:cNvPr>
            <p:cNvSpPr txBox="1"/>
            <p:nvPr/>
          </p:nvSpPr>
          <p:spPr>
            <a:xfrm>
              <a:off x="994628" y="1142070"/>
              <a:ext cx="71658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8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</a:t>
              </a:r>
            </a:p>
          </p:txBody>
        </p:sp>
        <p:sp>
          <p:nvSpPr>
            <p:cNvPr id="48" name="vm2">
              <a:extLst>
                <a:ext uri="{FF2B5EF4-FFF2-40B4-BE49-F238E27FC236}">
                  <a16:creationId xmlns:a16="http://schemas.microsoft.com/office/drawing/2014/main" id="{DCDD2043-F850-457A-B863-5FE0680E924C}"/>
                </a:ext>
              </a:extLst>
            </p:cNvPr>
            <p:cNvSpPr txBox="1"/>
            <p:nvPr/>
          </p:nvSpPr>
          <p:spPr>
            <a:xfrm>
              <a:off x="999390" y="1532922"/>
              <a:ext cx="70145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8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Weekend</a:t>
              </a:r>
            </a:p>
          </p:txBody>
        </p:sp>
        <p:sp>
          <p:nvSpPr>
            <p:cNvPr id="49" name="c1">
              <a:extLst>
                <a:ext uri="{FF2B5EF4-FFF2-40B4-BE49-F238E27FC236}">
                  <a16:creationId xmlns:a16="http://schemas.microsoft.com/office/drawing/2014/main" id="{543E17A0-673A-4B34-9C15-B256CC55F18D}"/>
                </a:ext>
              </a:extLst>
            </p:cNvPr>
            <p:cNvSpPr txBox="1"/>
            <p:nvPr/>
          </p:nvSpPr>
          <p:spPr>
            <a:xfrm>
              <a:off x="1498692" y="1130805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+0.8</a:t>
              </a:r>
            </a:p>
          </p:txBody>
        </p:sp>
        <p:sp>
          <p:nvSpPr>
            <p:cNvPr id="50" name="c2">
              <a:extLst>
                <a:ext uri="{FF2B5EF4-FFF2-40B4-BE49-F238E27FC236}">
                  <a16:creationId xmlns:a16="http://schemas.microsoft.com/office/drawing/2014/main" id="{FAE158DB-7A1A-4C98-861B-6A36BD669433}"/>
                </a:ext>
              </a:extLst>
            </p:cNvPr>
            <p:cNvSpPr txBox="1"/>
            <p:nvPr/>
          </p:nvSpPr>
          <p:spPr>
            <a:xfrm>
              <a:off x="1498369" y="1503145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4D7C0E-223E-4F14-8784-5569E35C0886}"/>
                </a:ext>
              </a:extLst>
            </p:cNvPr>
            <p:cNvSpPr/>
            <p:nvPr/>
          </p:nvSpPr>
          <p:spPr>
            <a:xfrm>
              <a:off x="911494" y="1192181"/>
              <a:ext cx="97713" cy="77950"/>
            </a:xfrm>
            <a:prstGeom prst="rect">
              <a:avLst/>
            </a:prstGeom>
            <a:solidFill>
              <a:srgbClr val="E96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219711-0874-4790-AA7A-D14E41F3DA92}"/>
                </a:ext>
              </a:extLst>
            </p:cNvPr>
            <p:cNvSpPr/>
            <p:nvPr/>
          </p:nvSpPr>
          <p:spPr>
            <a:xfrm>
              <a:off x="911494" y="1587496"/>
              <a:ext cx="97713" cy="77950"/>
            </a:xfrm>
            <a:prstGeom prst="rect">
              <a:avLst/>
            </a:prstGeom>
            <a:solidFill>
              <a:srgbClr val="F6C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BF195CB-5530-4F47-9E51-4B7AD9CC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34" y="1178741"/>
              <a:ext cx="500846" cy="44683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16C815A8-F553-4986-9B84-14CC009B746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0" y="3127316"/>
            <a:ext cx="1918555" cy="3207090"/>
          </a:xfrm>
          <a:prstGeom prst="rect">
            <a:avLst/>
          </a:prstGeom>
        </p:spPr>
      </p:pic>
      <p:sp>
        <p:nvSpPr>
          <p:cNvPr id="55" name="hText">
            <a:extLst>
              <a:ext uri="{FF2B5EF4-FFF2-40B4-BE49-F238E27FC236}">
                <a16:creationId xmlns:a16="http://schemas.microsoft.com/office/drawing/2014/main" id="{37A5EE69-2D12-44CF-BE38-73DDDC8DAA93}"/>
              </a:ext>
            </a:extLst>
          </p:cNvPr>
          <p:cNvSpPr txBox="1"/>
          <p:nvPr/>
        </p:nvSpPr>
        <p:spPr>
          <a:xfrm>
            <a:off x="1802597" y="4898624"/>
            <a:ext cx="14912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9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NUMBER OF ITEMS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1ED5B8-B7A4-4011-9642-0CC6E842585A}"/>
              </a:ext>
            </a:extLst>
          </p:cNvPr>
          <p:cNvSpPr/>
          <p:nvPr/>
        </p:nvSpPr>
        <p:spPr>
          <a:xfrm>
            <a:off x="1887727" y="5069340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970F75-0553-489C-8270-DED9E9FB0140}"/>
              </a:ext>
            </a:extLst>
          </p:cNvPr>
          <p:cNvSpPr/>
          <p:nvPr/>
        </p:nvSpPr>
        <p:spPr>
          <a:xfrm>
            <a:off x="1887727" y="5814751"/>
            <a:ext cx="698238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NumberOfItems">
            <a:extLst>
              <a:ext uri="{FF2B5EF4-FFF2-40B4-BE49-F238E27FC236}">
                <a16:creationId xmlns:a16="http://schemas.microsoft.com/office/drawing/2014/main" id="{6F18C802-0A59-4DE3-8234-FBA1798BE79A}"/>
              </a:ext>
            </a:extLst>
          </p:cNvPr>
          <p:cNvGrpSpPr/>
          <p:nvPr/>
        </p:nvGrpSpPr>
        <p:grpSpPr>
          <a:xfrm>
            <a:off x="1815827" y="5081088"/>
            <a:ext cx="996280" cy="369012"/>
            <a:chOff x="1815827" y="5081088"/>
            <a:chExt cx="996280" cy="369012"/>
          </a:xfrm>
        </p:grpSpPr>
        <p:sp>
          <p:nvSpPr>
            <p:cNvPr id="59" name="c1">
              <a:extLst>
                <a:ext uri="{FF2B5EF4-FFF2-40B4-BE49-F238E27FC236}">
                  <a16:creationId xmlns:a16="http://schemas.microsoft.com/office/drawing/2014/main" id="{1F8E91F4-18F0-4398-87F5-D215A62A07BF}"/>
                </a:ext>
              </a:extLst>
            </p:cNvPr>
            <p:cNvSpPr txBox="1"/>
            <p:nvPr/>
          </p:nvSpPr>
          <p:spPr>
            <a:xfrm>
              <a:off x="2501917" y="508108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-0.1</a:t>
              </a:r>
            </a:p>
          </p:txBody>
        </p:sp>
        <p:sp>
          <p:nvSpPr>
            <p:cNvPr id="60" name="vm1">
              <a:extLst>
                <a:ext uri="{FF2B5EF4-FFF2-40B4-BE49-F238E27FC236}">
                  <a16:creationId xmlns:a16="http://schemas.microsoft.com/office/drawing/2014/main" id="{BF7E29EB-C7B0-49B3-9B75-CDA8147D32E0}"/>
                </a:ext>
              </a:extLst>
            </p:cNvPr>
            <p:cNvSpPr txBox="1"/>
            <p:nvPr/>
          </p:nvSpPr>
          <p:spPr>
            <a:xfrm>
              <a:off x="1815827" y="5105922"/>
              <a:ext cx="677380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</p:grpSp>
      <p:grpSp>
        <p:nvGrpSpPr>
          <p:cNvPr id="61" name="purchasedNartd">
            <a:extLst>
              <a:ext uri="{FF2B5EF4-FFF2-40B4-BE49-F238E27FC236}">
                <a16:creationId xmlns:a16="http://schemas.microsoft.com/office/drawing/2014/main" id="{66DEF7C4-B013-4107-87E1-09B021DD0BA6}"/>
              </a:ext>
            </a:extLst>
          </p:cNvPr>
          <p:cNvGrpSpPr/>
          <p:nvPr/>
        </p:nvGrpSpPr>
        <p:grpSpPr>
          <a:xfrm>
            <a:off x="273951" y="3072806"/>
            <a:ext cx="1423818" cy="986776"/>
            <a:chOff x="268291" y="2927569"/>
            <a:chExt cx="1361162" cy="926532"/>
          </a:xfrm>
        </p:grpSpPr>
        <p:sp>
          <p:nvSpPr>
            <p:cNvPr id="62" name="hText">
              <a:extLst>
                <a:ext uri="{FF2B5EF4-FFF2-40B4-BE49-F238E27FC236}">
                  <a16:creationId xmlns:a16="http://schemas.microsoft.com/office/drawing/2014/main" id="{B946790D-AE29-472C-8975-7DC2F85BF839}"/>
                </a:ext>
              </a:extLst>
            </p:cNvPr>
            <p:cNvSpPr txBox="1"/>
            <p:nvPr/>
          </p:nvSpPr>
          <p:spPr>
            <a:xfrm>
              <a:off x="268291" y="2927569"/>
              <a:ext cx="872678" cy="303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PURCHASED NARTD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91D6C2-4D69-4315-B193-A96CFB982DA9}"/>
                </a:ext>
              </a:extLst>
            </p:cNvPr>
            <p:cNvSpPr/>
            <p:nvPr/>
          </p:nvSpPr>
          <p:spPr>
            <a:xfrm>
              <a:off x="340149" y="3202163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vm1">
              <a:extLst>
                <a:ext uri="{FF2B5EF4-FFF2-40B4-BE49-F238E27FC236}">
                  <a16:creationId xmlns:a16="http://schemas.microsoft.com/office/drawing/2014/main" id="{C38B67E3-363D-447B-BDA9-95492E766281}"/>
                </a:ext>
              </a:extLst>
            </p:cNvPr>
            <p:cNvSpPr txBox="1"/>
            <p:nvPr/>
          </p:nvSpPr>
          <p:spPr>
            <a:xfrm>
              <a:off x="820901" y="3344749"/>
              <a:ext cx="785007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63%</a:t>
              </a:r>
            </a:p>
            <a:p>
              <a:pPr>
                <a:lnSpc>
                  <a:spcPts val="800"/>
                </a:lnSpc>
              </a:pPr>
              <a:endParaRPr lang="en-US" sz="75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1">
              <a:extLst>
                <a:ext uri="{FF2B5EF4-FFF2-40B4-BE49-F238E27FC236}">
                  <a16:creationId xmlns:a16="http://schemas.microsoft.com/office/drawing/2014/main" id="{8DCF8EF0-AF5D-4639-B893-9B3D39EA99BD}"/>
                </a:ext>
              </a:extLst>
            </p:cNvPr>
            <p:cNvSpPr txBox="1"/>
            <p:nvPr/>
          </p:nvSpPr>
          <p:spPr>
            <a:xfrm>
              <a:off x="1217502" y="3316252"/>
              <a:ext cx="320846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+4.6</a:t>
              </a:r>
            </a:p>
          </p:txBody>
        </p:sp>
        <p:graphicFrame>
          <p:nvGraphicFramePr>
            <p:cNvPr id="66" name="chart">
              <a:extLst>
                <a:ext uri="{FF2B5EF4-FFF2-40B4-BE49-F238E27FC236}">
                  <a16:creationId xmlns:a16="http://schemas.microsoft.com/office/drawing/2014/main" id="{8126DF89-B2D6-4B5F-9A6C-77A1E8A7BF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0785910"/>
                </p:ext>
              </p:extLst>
            </p:nvPr>
          </p:nvGraphicFramePr>
          <p:xfrm>
            <a:off x="321485" y="3255860"/>
            <a:ext cx="444414" cy="396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D19BDFC-C685-41D3-AE8D-19564F79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91" y="3450530"/>
              <a:ext cx="269048" cy="403571"/>
            </a:xfrm>
            <a:prstGeom prst="rect">
              <a:avLst/>
            </a:prstGeom>
          </p:spPr>
        </p:pic>
      </p:grpSp>
      <p:grpSp>
        <p:nvGrpSpPr>
          <p:cNvPr id="68" name="immediateConsumption">
            <a:extLst>
              <a:ext uri="{FF2B5EF4-FFF2-40B4-BE49-F238E27FC236}">
                <a16:creationId xmlns:a16="http://schemas.microsoft.com/office/drawing/2014/main" id="{ADC0D861-0A6E-4767-BF8E-6B5ED83092CD}"/>
              </a:ext>
            </a:extLst>
          </p:cNvPr>
          <p:cNvGrpSpPr/>
          <p:nvPr/>
        </p:nvGrpSpPr>
        <p:grpSpPr>
          <a:xfrm>
            <a:off x="273949" y="4184570"/>
            <a:ext cx="1545613" cy="1092703"/>
            <a:chOff x="73917" y="4184570"/>
            <a:chExt cx="1545613" cy="1092703"/>
          </a:xfrm>
        </p:grpSpPr>
        <p:sp>
          <p:nvSpPr>
            <p:cNvPr id="69" name="m1">
              <a:extLst>
                <a:ext uri="{FF2B5EF4-FFF2-40B4-BE49-F238E27FC236}">
                  <a16:creationId xmlns:a16="http://schemas.microsoft.com/office/drawing/2014/main" id="{CBB026C3-99CD-4A98-9907-319A42FE3CAC}"/>
                </a:ext>
              </a:extLst>
            </p:cNvPr>
            <p:cNvSpPr txBox="1"/>
            <p:nvPr/>
          </p:nvSpPr>
          <p:spPr>
            <a:xfrm>
              <a:off x="573934" y="4774909"/>
              <a:ext cx="918488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IN" sz="750">
                  <a:latin typeface="Franklin Gothic Book" panose="020B0503020102020204" pitchFamily="34" charset="0"/>
                </a:rPr>
                <a:t>IC Food/Bev in Basket</a:t>
              </a: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800"/>
                </a:lnSpc>
              </a:pPr>
              <a:endParaRPr lang="en-US" sz="75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vm1">
              <a:extLst>
                <a:ext uri="{FF2B5EF4-FFF2-40B4-BE49-F238E27FC236}">
                  <a16:creationId xmlns:a16="http://schemas.microsoft.com/office/drawing/2014/main" id="{0F37C048-C600-4410-8ED0-B54F0B482125}"/>
                </a:ext>
              </a:extLst>
            </p:cNvPr>
            <p:cNvSpPr txBox="1"/>
            <p:nvPr/>
          </p:nvSpPr>
          <p:spPr>
            <a:xfrm>
              <a:off x="561660" y="4544372"/>
              <a:ext cx="521815" cy="34417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76%</a:t>
              </a:r>
            </a:p>
          </p:txBody>
        </p:sp>
        <p:graphicFrame>
          <p:nvGraphicFramePr>
            <p:cNvPr id="71" name="chart">
              <a:extLst>
                <a:ext uri="{FF2B5EF4-FFF2-40B4-BE49-F238E27FC236}">
                  <a16:creationId xmlns:a16="http://schemas.microsoft.com/office/drawing/2014/main" id="{617F2543-5849-4E4B-A69A-712F337BC4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92310693"/>
                </p:ext>
              </p:extLst>
            </p:nvPr>
          </p:nvGraphicFramePr>
          <p:xfrm>
            <a:off x="119599" y="4538843"/>
            <a:ext cx="464871" cy="4227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72" name="c1">
              <a:extLst>
                <a:ext uri="{FF2B5EF4-FFF2-40B4-BE49-F238E27FC236}">
                  <a16:creationId xmlns:a16="http://schemas.microsoft.com/office/drawing/2014/main" id="{73D5AC1A-FD0C-4465-98B4-9E24FF5F2947}"/>
                </a:ext>
              </a:extLst>
            </p:cNvPr>
            <p:cNvSpPr txBox="1"/>
            <p:nvPr/>
          </p:nvSpPr>
          <p:spPr>
            <a:xfrm>
              <a:off x="1071804" y="4565939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+6.9</a:t>
              </a:r>
            </a:p>
          </p:txBody>
        </p:sp>
        <p:sp>
          <p:nvSpPr>
            <p:cNvPr id="73" name="hText">
              <a:extLst>
                <a:ext uri="{FF2B5EF4-FFF2-40B4-BE49-F238E27FC236}">
                  <a16:creationId xmlns:a16="http://schemas.microsoft.com/office/drawing/2014/main" id="{6255EF36-2CCD-4A39-84EF-AF2EA009851C}"/>
                </a:ext>
              </a:extLst>
            </p:cNvPr>
            <p:cNvSpPr txBox="1"/>
            <p:nvPr/>
          </p:nvSpPr>
          <p:spPr>
            <a:xfrm>
              <a:off x="73917" y="4184570"/>
              <a:ext cx="15456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IMMEDIATE CONSUMPTION</a:t>
              </a:r>
            </a:p>
            <a:p>
              <a:pPr>
                <a:lnSpc>
                  <a:spcPts val="900"/>
                </a:lnSpc>
              </a:pPr>
              <a:r>
                <a:rPr lang="en-US" sz="80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  (Consumed Within  1 hour)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00E688-B259-4334-8702-20EF73367A20}"/>
                </a:ext>
              </a:extLst>
            </p:cNvPr>
            <p:cNvSpPr/>
            <p:nvPr/>
          </p:nvSpPr>
          <p:spPr>
            <a:xfrm>
              <a:off x="149085" y="4477018"/>
              <a:ext cx="1348651" cy="15336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587F4CC-12F4-4E07-AD60-A8912C9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72" y="4853244"/>
              <a:ext cx="382630" cy="424029"/>
            </a:xfrm>
            <a:prstGeom prst="rect">
              <a:avLst/>
            </a:prstGeom>
          </p:spPr>
        </p:pic>
      </p:grpSp>
      <p:grpSp>
        <p:nvGrpSpPr>
          <p:cNvPr id="76" name="timeSpent">
            <a:extLst>
              <a:ext uri="{FF2B5EF4-FFF2-40B4-BE49-F238E27FC236}">
                <a16:creationId xmlns:a16="http://schemas.microsoft.com/office/drawing/2014/main" id="{82F1D0FE-240B-4E1D-9E80-C5A4B85D1F0A}"/>
              </a:ext>
            </a:extLst>
          </p:cNvPr>
          <p:cNvGrpSpPr/>
          <p:nvPr/>
        </p:nvGrpSpPr>
        <p:grpSpPr>
          <a:xfrm>
            <a:off x="290882" y="5427697"/>
            <a:ext cx="1528681" cy="682256"/>
            <a:chOff x="284477" y="5138691"/>
            <a:chExt cx="1461412" cy="640603"/>
          </a:xfrm>
        </p:grpSpPr>
        <p:sp>
          <p:nvSpPr>
            <p:cNvPr id="77" name="hText">
              <a:extLst>
                <a:ext uri="{FF2B5EF4-FFF2-40B4-BE49-F238E27FC236}">
                  <a16:creationId xmlns:a16="http://schemas.microsoft.com/office/drawing/2014/main" id="{81A5701E-3BBE-4836-9E05-E4A3712F197F}"/>
                </a:ext>
              </a:extLst>
            </p:cNvPr>
            <p:cNvSpPr txBox="1"/>
            <p:nvPr/>
          </p:nvSpPr>
          <p:spPr>
            <a:xfrm>
              <a:off x="804073" y="5151909"/>
              <a:ext cx="941816" cy="19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SPENT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BB5CC55-752F-428A-BC0B-6DCA677EC287}"/>
                </a:ext>
              </a:extLst>
            </p:cNvPr>
            <p:cNvSpPr/>
            <p:nvPr/>
          </p:nvSpPr>
          <p:spPr>
            <a:xfrm>
              <a:off x="340149" y="5324112"/>
              <a:ext cx="1289304" cy="14400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vm1">
              <a:extLst>
                <a:ext uri="{FF2B5EF4-FFF2-40B4-BE49-F238E27FC236}">
                  <a16:creationId xmlns:a16="http://schemas.microsoft.com/office/drawing/2014/main" id="{74FD01C2-74D7-4A95-BBE6-C491184B9506}"/>
                </a:ext>
              </a:extLst>
            </p:cNvPr>
            <p:cNvSpPr txBox="1"/>
            <p:nvPr/>
          </p:nvSpPr>
          <p:spPr>
            <a:xfrm>
              <a:off x="805877" y="5357796"/>
              <a:ext cx="516196" cy="1438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37%</a:t>
              </a:r>
            </a:p>
          </p:txBody>
        </p:sp>
        <p:sp>
          <p:nvSpPr>
            <p:cNvPr id="80" name="c1">
              <a:extLst>
                <a:ext uri="{FF2B5EF4-FFF2-40B4-BE49-F238E27FC236}">
                  <a16:creationId xmlns:a16="http://schemas.microsoft.com/office/drawing/2014/main" id="{C18DBB9D-9020-483E-8051-704D1BCA125C}"/>
                </a:ext>
              </a:extLst>
            </p:cNvPr>
            <p:cNvSpPr txBox="1"/>
            <p:nvPr/>
          </p:nvSpPr>
          <p:spPr>
            <a:xfrm>
              <a:off x="1307990" y="5334896"/>
              <a:ext cx="320847" cy="1874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+2.7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11EFC60-F5A8-49B8-81D0-349D8C8A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63" y="5138691"/>
              <a:ext cx="558101" cy="640603"/>
            </a:xfrm>
            <a:prstGeom prst="rect">
              <a:avLst/>
            </a:prstGeom>
          </p:spPr>
        </p:pic>
        <p:sp>
          <p:nvSpPr>
            <p:cNvPr id="82" name="m1">
              <a:extLst>
                <a:ext uri="{FF2B5EF4-FFF2-40B4-BE49-F238E27FC236}">
                  <a16:creationId xmlns:a16="http://schemas.microsoft.com/office/drawing/2014/main" id="{2A3F5C69-55E0-47A4-9D12-5AAE248F96DD}"/>
                </a:ext>
              </a:extLst>
            </p:cNvPr>
            <p:cNvSpPr txBox="1"/>
            <p:nvPr/>
          </p:nvSpPr>
          <p:spPr>
            <a:xfrm>
              <a:off x="284477" y="5373435"/>
              <a:ext cx="594057" cy="246685"/>
            </a:xfrm>
            <a:prstGeom prst="rect">
              <a:avLst/>
            </a:prstGeom>
            <a:noFill/>
          </p:spPr>
          <p:txBody>
            <a:bodyPr wrap="square" bIns="127000" rtlCol="0" anchor="ctr">
              <a:noAutofit/>
            </a:bodyPr>
            <a:lstStyle/>
            <a:p>
              <a:pPr algn="ctr">
                <a:lnSpc>
                  <a:spcPts val="600"/>
                </a:lnSpc>
                <a:spcAft>
                  <a:spcPts val="200"/>
                </a:spcAft>
              </a:pPr>
              <a:r>
                <a:rPr lang="en-US" sz="7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 – 5
 MIN</a:t>
              </a:r>
              <a:endParaRPr lang="en-US" sz="60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DollarsSpent">
            <a:extLst>
              <a:ext uri="{FF2B5EF4-FFF2-40B4-BE49-F238E27FC236}">
                <a16:creationId xmlns:a16="http://schemas.microsoft.com/office/drawing/2014/main" id="{C3083397-CC3C-489A-B556-2BC393F082A5}"/>
              </a:ext>
            </a:extLst>
          </p:cNvPr>
          <p:cNvGrpSpPr/>
          <p:nvPr/>
        </p:nvGrpSpPr>
        <p:grpSpPr>
          <a:xfrm>
            <a:off x="1802598" y="5493707"/>
            <a:ext cx="1735693" cy="659530"/>
            <a:chOff x="1802598" y="5493707"/>
            <a:chExt cx="1735693" cy="659530"/>
          </a:xfrm>
        </p:grpSpPr>
        <p:sp>
          <p:nvSpPr>
            <p:cNvPr id="84" name="hText">
              <a:extLst>
                <a:ext uri="{FF2B5EF4-FFF2-40B4-BE49-F238E27FC236}">
                  <a16:creationId xmlns:a16="http://schemas.microsoft.com/office/drawing/2014/main" id="{FD6A47A2-0FA0-48DB-9FF2-B9A5BF492AA6}"/>
                </a:ext>
              </a:extLst>
            </p:cNvPr>
            <p:cNvSpPr txBox="1"/>
            <p:nvPr/>
          </p:nvSpPr>
          <p:spPr>
            <a:xfrm>
              <a:off x="1802598" y="5529768"/>
              <a:ext cx="7417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DOLLARS SPENT</a:t>
              </a:r>
            </a:p>
          </p:txBody>
        </p:sp>
        <p:sp>
          <p:nvSpPr>
            <p:cNvPr id="85" name="vm1">
              <a:extLst>
                <a:ext uri="{FF2B5EF4-FFF2-40B4-BE49-F238E27FC236}">
                  <a16:creationId xmlns:a16="http://schemas.microsoft.com/office/drawing/2014/main" id="{25BCD523-8DD9-4D07-9157-E1FC13787601}"/>
                </a:ext>
              </a:extLst>
            </p:cNvPr>
            <p:cNvSpPr txBox="1"/>
            <p:nvPr/>
          </p:nvSpPr>
          <p:spPr>
            <a:xfrm>
              <a:off x="1846596" y="5879600"/>
              <a:ext cx="739370" cy="153171"/>
            </a:xfrm>
            <a:prstGeom prst="rect">
              <a:avLst/>
            </a:prstGeom>
            <a:noFill/>
          </p:spPr>
          <p:txBody>
            <a:bodyPr wrap="square" bIns="63500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60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Average Per Basket</a:t>
              </a:r>
            </a:p>
          </p:txBody>
        </p:sp>
        <p:sp>
          <p:nvSpPr>
            <p:cNvPr id="86" name="c1">
              <a:extLst>
                <a:ext uri="{FF2B5EF4-FFF2-40B4-BE49-F238E27FC236}">
                  <a16:creationId xmlns:a16="http://schemas.microsoft.com/office/drawing/2014/main" id="{2D70117A-2CED-41EB-BE63-90C550A9D59D}"/>
                </a:ext>
              </a:extLst>
            </p:cNvPr>
            <p:cNvSpPr txBox="1"/>
            <p:nvPr/>
          </p:nvSpPr>
          <p:spPr>
            <a:xfrm>
              <a:off x="2807613" y="5953647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-1.4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0E5AE92-3FF7-4A6E-BF46-989EB93E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38" y="5493707"/>
              <a:ext cx="948653" cy="494420"/>
            </a:xfrm>
            <a:prstGeom prst="rect">
              <a:avLst/>
            </a:prstGeom>
          </p:spPr>
        </p:pic>
        <p:sp>
          <p:nvSpPr>
            <p:cNvPr id="88" name="v1">
              <a:extLst>
                <a:ext uri="{FF2B5EF4-FFF2-40B4-BE49-F238E27FC236}">
                  <a16:creationId xmlns:a16="http://schemas.microsoft.com/office/drawing/2014/main" id="{352138C2-E6B3-4D8A-8AF6-3BA2B5AEA3A5}"/>
                </a:ext>
              </a:extLst>
            </p:cNvPr>
            <p:cNvSpPr txBox="1"/>
            <p:nvPr/>
          </p:nvSpPr>
          <p:spPr>
            <a:xfrm>
              <a:off x="2824789" y="5680159"/>
              <a:ext cx="316546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900" b="1" dirty="0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$8</a:t>
              </a:r>
            </a:p>
          </p:txBody>
        </p:sp>
      </p:grpSp>
      <p:grpSp>
        <p:nvGrpSpPr>
          <p:cNvPr id="89" name="orderSummary">
            <a:extLst>
              <a:ext uri="{FF2B5EF4-FFF2-40B4-BE49-F238E27FC236}">
                <a16:creationId xmlns:a16="http://schemas.microsoft.com/office/drawing/2014/main" id="{AC877A87-893D-4CF2-9F2B-A78B6424982A}"/>
              </a:ext>
            </a:extLst>
          </p:cNvPr>
          <p:cNvGrpSpPr/>
          <p:nvPr/>
        </p:nvGrpSpPr>
        <p:grpSpPr>
          <a:xfrm>
            <a:off x="1778032" y="3126623"/>
            <a:ext cx="1488340" cy="1727928"/>
            <a:chOff x="1778032" y="3126623"/>
            <a:chExt cx="1488340" cy="1727928"/>
          </a:xfrm>
        </p:grpSpPr>
        <p:sp>
          <p:nvSpPr>
            <p:cNvPr id="90" name="m3">
              <a:extLst>
                <a:ext uri="{FF2B5EF4-FFF2-40B4-BE49-F238E27FC236}">
                  <a16:creationId xmlns:a16="http://schemas.microsoft.com/office/drawing/2014/main" id="{2EDB1E8C-ADC4-4CB9-9575-0D2DC6780E6A}"/>
                </a:ext>
              </a:extLst>
            </p:cNvPr>
            <p:cNvSpPr txBox="1"/>
            <p:nvPr/>
          </p:nvSpPr>
          <p:spPr>
            <a:xfrm>
              <a:off x="1778032" y="3126623"/>
              <a:ext cx="1011815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BASKET SUMMARY</a:t>
              </a:r>
            </a:p>
          </p:txBody>
        </p:sp>
        <p:sp>
          <p:nvSpPr>
            <p:cNvPr id="91" name="hText">
              <a:extLst>
                <a:ext uri="{FF2B5EF4-FFF2-40B4-BE49-F238E27FC236}">
                  <a16:creationId xmlns:a16="http://schemas.microsoft.com/office/drawing/2014/main" id="{77E37C4F-73E8-4968-AD1E-5F8F54D59EBA}"/>
                </a:ext>
              </a:extLst>
            </p:cNvPr>
            <p:cNvSpPr txBox="1"/>
            <p:nvPr/>
          </p:nvSpPr>
          <p:spPr>
            <a:xfrm>
              <a:off x="1802598" y="3355531"/>
              <a:ext cx="91284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9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ITEMS</a:t>
              </a:r>
            </a:p>
          </p:txBody>
        </p:sp>
        <p:sp>
          <p:nvSpPr>
            <p:cNvPr id="92" name="c3">
              <a:extLst>
                <a:ext uri="{FF2B5EF4-FFF2-40B4-BE49-F238E27FC236}">
                  <a16:creationId xmlns:a16="http://schemas.microsoft.com/office/drawing/2014/main" id="{B2822ABF-04BD-404D-BA6E-75818842F101}"/>
                </a:ext>
              </a:extLst>
            </p:cNvPr>
            <p:cNvSpPr txBox="1"/>
            <p:nvPr/>
          </p:nvSpPr>
          <p:spPr>
            <a:xfrm>
              <a:off x="2828609" y="449307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+3.8</a:t>
              </a:r>
            </a:p>
          </p:txBody>
        </p:sp>
        <p:sp>
          <p:nvSpPr>
            <p:cNvPr id="93" name="c2">
              <a:extLst>
                <a:ext uri="{FF2B5EF4-FFF2-40B4-BE49-F238E27FC236}">
                  <a16:creationId xmlns:a16="http://schemas.microsoft.com/office/drawing/2014/main" id="{56341DC3-DE06-4CC4-9EFF-A8425A617199}"/>
                </a:ext>
              </a:extLst>
            </p:cNvPr>
            <p:cNvSpPr txBox="1"/>
            <p:nvPr/>
          </p:nvSpPr>
          <p:spPr>
            <a:xfrm>
              <a:off x="2828609" y="4084210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-2.5</a:t>
              </a:r>
            </a:p>
          </p:txBody>
        </p:sp>
        <p:sp>
          <p:nvSpPr>
            <p:cNvPr id="94" name="vm1">
              <a:extLst>
                <a:ext uri="{FF2B5EF4-FFF2-40B4-BE49-F238E27FC236}">
                  <a16:creationId xmlns:a16="http://schemas.microsoft.com/office/drawing/2014/main" id="{74B36797-F3D3-43BE-9163-2249DC100A63}"/>
                </a:ext>
              </a:extLst>
            </p:cNvPr>
            <p:cNvSpPr txBox="1"/>
            <p:nvPr/>
          </p:nvSpPr>
          <p:spPr>
            <a:xfrm>
              <a:off x="2178854" y="367443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95" name="vm2">
              <a:extLst>
                <a:ext uri="{FF2B5EF4-FFF2-40B4-BE49-F238E27FC236}">
                  <a16:creationId xmlns:a16="http://schemas.microsoft.com/office/drawing/2014/main" id="{7352A280-ADD5-44B2-A9A7-BBDB6CB35656}"/>
                </a:ext>
              </a:extLst>
            </p:cNvPr>
            <p:cNvSpPr txBox="1"/>
            <p:nvPr/>
          </p:nvSpPr>
          <p:spPr>
            <a:xfrm>
              <a:off x="2178854" y="409754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96" name="vm3">
              <a:extLst>
                <a:ext uri="{FF2B5EF4-FFF2-40B4-BE49-F238E27FC236}">
                  <a16:creationId xmlns:a16="http://schemas.microsoft.com/office/drawing/2014/main" id="{FB2EF73E-688E-4727-B41B-C6BE2E72009C}"/>
                </a:ext>
              </a:extLst>
            </p:cNvPr>
            <p:cNvSpPr txBox="1"/>
            <p:nvPr/>
          </p:nvSpPr>
          <p:spPr>
            <a:xfrm>
              <a:off x="2178854" y="4510374"/>
              <a:ext cx="1087518" cy="3441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pic>
          <p:nvPicPr>
            <p:cNvPr id="97" name="img1">
              <a:extLst>
                <a:ext uri="{FF2B5EF4-FFF2-40B4-BE49-F238E27FC236}">
                  <a16:creationId xmlns:a16="http://schemas.microsoft.com/office/drawing/2014/main" id="{FCED28F3-157E-4FAA-B1B3-8F8CCACD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3707096"/>
              <a:ext cx="230400" cy="231816"/>
            </a:xfrm>
            <a:prstGeom prst="rect">
              <a:avLst/>
            </a:prstGeom>
          </p:spPr>
        </p:pic>
        <p:pic>
          <p:nvPicPr>
            <p:cNvPr id="98" name="img2">
              <a:extLst>
                <a:ext uri="{FF2B5EF4-FFF2-40B4-BE49-F238E27FC236}">
                  <a16:creationId xmlns:a16="http://schemas.microsoft.com/office/drawing/2014/main" id="{D16E7240-E403-45E4-8DE5-6B7E2F81A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148642"/>
              <a:ext cx="230400" cy="230400"/>
            </a:xfrm>
            <a:prstGeom prst="rect">
              <a:avLst/>
            </a:prstGeom>
          </p:spPr>
        </p:pic>
        <p:pic>
          <p:nvPicPr>
            <p:cNvPr id="99" name="img3">
              <a:extLst>
                <a:ext uri="{FF2B5EF4-FFF2-40B4-BE49-F238E27FC236}">
                  <a16:creationId xmlns:a16="http://schemas.microsoft.com/office/drawing/2014/main" id="{C5A81A53-0A57-4F82-8A35-068375FC4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99" y="4545747"/>
              <a:ext cx="230400" cy="230400"/>
            </a:xfrm>
            <a:prstGeom prst="rect">
              <a:avLst/>
            </a:prstGeom>
          </p:spPr>
        </p:pic>
        <p:sp>
          <p:nvSpPr>
            <p:cNvPr id="100" name="c1">
              <a:extLst>
                <a:ext uri="{FF2B5EF4-FFF2-40B4-BE49-F238E27FC236}">
                  <a16:creationId xmlns:a16="http://schemas.microsoft.com/office/drawing/2014/main" id="{B9B45935-3460-42ED-976E-C7695C734BA4}"/>
                </a:ext>
              </a:extLst>
            </p:cNvPr>
            <p:cNvSpPr txBox="1"/>
            <p:nvPr/>
          </p:nvSpPr>
          <p:spPr>
            <a:xfrm>
              <a:off x="2828609" y="3650934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-13.5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98B983-4418-45DE-9C0E-BF648FAA0832}"/>
              </a:ext>
            </a:extLst>
          </p:cNvPr>
          <p:cNvSpPr/>
          <p:nvPr/>
        </p:nvSpPr>
        <p:spPr>
          <a:xfrm>
            <a:off x="1887727" y="3524533"/>
            <a:ext cx="1214742" cy="15336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8F0016-C408-4D3D-8E06-77F8F77D9412}"/>
              </a:ext>
            </a:extLst>
          </p:cNvPr>
          <p:cNvSpPr txBox="1"/>
          <p:nvPr/>
        </p:nvSpPr>
        <p:spPr>
          <a:xfrm>
            <a:off x="5867588" y="2653115"/>
            <a:ext cx="126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SHOP</a:t>
            </a:r>
          </a:p>
        </p:txBody>
      </p:sp>
      <p:sp>
        <p:nvSpPr>
          <p:cNvPr id="103" name="hText">
            <a:extLst>
              <a:ext uri="{FF2B5EF4-FFF2-40B4-BE49-F238E27FC236}">
                <a16:creationId xmlns:a16="http://schemas.microsoft.com/office/drawing/2014/main" id="{845CEDC8-F766-49C4-BCC8-FCF6B2BE1AE3}"/>
              </a:ext>
            </a:extLst>
          </p:cNvPr>
          <p:cNvSpPr txBox="1"/>
          <p:nvPr/>
        </p:nvSpPr>
        <p:spPr>
          <a:xfrm>
            <a:off x="8619278" y="2509606"/>
            <a:ext cx="787395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FDAA9D-2D83-4C86-A906-2290A2506772}"/>
              </a:ext>
            </a:extLst>
          </p:cNvPr>
          <p:cNvSpPr/>
          <p:nvPr/>
        </p:nvSpPr>
        <p:spPr>
          <a:xfrm>
            <a:off x="8700457" y="2652856"/>
            <a:ext cx="881705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F586C574-9FC5-4460-8EB1-56A1D63699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3"/>
          <a:stretch>
            <a:fillRect/>
          </a:stretch>
        </p:blipFill>
        <p:spPr>
          <a:xfrm>
            <a:off x="3506402" y="2743200"/>
            <a:ext cx="1181008" cy="163649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F421D74-94CA-49BA-88E2-651C64F131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63" y="4209953"/>
            <a:ext cx="405278" cy="41741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542D410-090C-4A46-BACD-EB06AC620D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6019" y="5577479"/>
            <a:ext cx="405278" cy="4174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B516E4F-5008-4A39-A26D-447C233922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19" y="4862668"/>
            <a:ext cx="1848825" cy="1406183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9874624E-15D7-4C6E-A5EA-ED72E517B82A}"/>
              </a:ext>
            </a:extLst>
          </p:cNvPr>
          <p:cNvSpPr/>
          <p:nvPr/>
        </p:nvSpPr>
        <p:spPr>
          <a:xfrm>
            <a:off x="5728446" y="5240073"/>
            <a:ext cx="3492398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0" name="satisfaction">
            <a:extLst>
              <a:ext uri="{FF2B5EF4-FFF2-40B4-BE49-F238E27FC236}">
                <a16:creationId xmlns:a16="http://schemas.microsoft.com/office/drawing/2014/main" id="{877007F4-E6B6-4A94-B7FA-331276087974}"/>
              </a:ext>
            </a:extLst>
          </p:cNvPr>
          <p:cNvGrpSpPr/>
          <p:nvPr/>
        </p:nvGrpSpPr>
        <p:grpSpPr>
          <a:xfrm>
            <a:off x="5597152" y="5049248"/>
            <a:ext cx="3767400" cy="1219604"/>
            <a:chOff x="5597152" y="5049248"/>
            <a:chExt cx="3767400" cy="1219604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C1FDD45-10C9-4012-B39F-5CA9CF5BE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206" y="5049248"/>
              <a:ext cx="3723984" cy="1219604"/>
            </a:xfrm>
            <a:prstGeom prst="rect">
              <a:avLst/>
            </a:prstGeom>
          </p:spPr>
        </p:pic>
        <p:sp>
          <p:nvSpPr>
            <p:cNvPr id="112" name="hText">
              <a:extLst>
                <a:ext uri="{FF2B5EF4-FFF2-40B4-BE49-F238E27FC236}">
                  <a16:creationId xmlns:a16="http://schemas.microsoft.com/office/drawing/2014/main" id="{66EE9086-1086-4A96-B892-811AE7A0D1BC}"/>
                </a:ext>
              </a:extLst>
            </p:cNvPr>
            <p:cNvSpPr txBox="1"/>
            <p:nvPr/>
          </p:nvSpPr>
          <p:spPr>
            <a:xfrm>
              <a:off x="5629343" y="5063226"/>
              <a:ext cx="148177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SATISFACTION DRIVERS</a:t>
              </a:r>
            </a:p>
          </p:txBody>
        </p:sp>
        <p:sp>
          <p:nvSpPr>
            <p:cNvPr id="113" name="vm1">
              <a:extLst>
                <a:ext uri="{FF2B5EF4-FFF2-40B4-BE49-F238E27FC236}">
                  <a16:creationId xmlns:a16="http://schemas.microsoft.com/office/drawing/2014/main" id="{C8AF6A56-C188-4354-847D-6A233365C572}"/>
                </a:ext>
              </a:extLst>
            </p:cNvPr>
            <p:cNvSpPr txBox="1"/>
            <p:nvPr/>
          </p:nvSpPr>
          <p:spPr>
            <a:xfrm>
              <a:off x="5597152" y="5760533"/>
              <a:ext cx="634154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sp>
          <p:nvSpPr>
            <p:cNvPr id="114" name="c1">
              <a:extLst>
                <a:ext uri="{FF2B5EF4-FFF2-40B4-BE49-F238E27FC236}">
                  <a16:creationId xmlns:a16="http://schemas.microsoft.com/office/drawing/2014/main" id="{E33A08FD-6FCD-4BB6-9A5D-D3A176BEB000}"/>
                </a:ext>
              </a:extLst>
            </p:cNvPr>
            <p:cNvSpPr txBox="1"/>
            <p:nvPr/>
          </p:nvSpPr>
          <p:spPr>
            <a:xfrm>
              <a:off x="5746421" y="6043336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+0.1</a:t>
              </a:r>
            </a:p>
          </p:txBody>
        </p:sp>
        <p:pic>
          <p:nvPicPr>
            <p:cNvPr id="115" name="img1">
              <a:extLst>
                <a:ext uri="{FF2B5EF4-FFF2-40B4-BE49-F238E27FC236}">
                  <a16:creationId xmlns:a16="http://schemas.microsoft.com/office/drawing/2014/main" id="{B6710433-D05A-46DA-8CF2-FDF854885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262" y="5319318"/>
              <a:ext cx="199934" cy="375417"/>
            </a:xfrm>
            <a:prstGeom prst="rect">
              <a:avLst/>
            </a:prstGeom>
          </p:spPr>
        </p:pic>
        <p:sp>
          <p:nvSpPr>
            <p:cNvPr id="116" name="c2">
              <a:extLst>
                <a:ext uri="{FF2B5EF4-FFF2-40B4-BE49-F238E27FC236}">
                  <a16:creationId xmlns:a16="http://schemas.microsoft.com/office/drawing/2014/main" id="{9E537506-880D-4415-9FF3-1ACFC17194C1}"/>
                </a:ext>
              </a:extLst>
            </p:cNvPr>
            <p:cNvSpPr txBox="1"/>
            <p:nvPr/>
          </p:nvSpPr>
          <p:spPr>
            <a:xfrm>
              <a:off x="6371574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-0.9</a:t>
              </a:r>
            </a:p>
          </p:txBody>
        </p:sp>
        <p:sp>
          <p:nvSpPr>
            <p:cNvPr id="117" name="vm2">
              <a:extLst>
                <a:ext uri="{FF2B5EF4-FFF2-40B4-BE49-F238E27FC236}">
                  <a16:creationId xmlns:a16="http://schemas.microsoft.com/office/drawing/2014/main" id="{8A4C4779-316A-4342-BBEB-576878856C37}"/>
                </a:ext>
              </a:extLst>
            </p:cNvPr>
            <p:cNvSpPr txBox="1"/>
            <p:nvPr/>
          </p:nvSpPr>
          <p:spPr>
            <a:xfrm>
              <a:off x="6213092" y="5760533"/>
              <a:ext cx="605989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18" name="img2">
              <a:extLst>
                <a:ext uri="{FF2B5EF4-FFF2-40B4-BE49-F238E27FC236}">
                  <a16:creationId xmlns:a16="http://schemas.microsoft.com/office/drawing/2014/main" id="{8AD6E119-7156-4799-AEAD-75F9FCCD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35" y="5417459"/>
              <a:ext cx="513303" cy="277277"/>
            </a:xfrm>
            <a:prstGeom prst="rect">
              <a:avLst/>
            </a:prstGeom>
          </p:spPr>
        </p:pic>
        <p:sp>
          <p:nvSpPr>
            <p:cNvPr id="119" name="c3">
              <a:extLst>
                <a:ext uri="{FF2B5EF4-FFF2-40B4-BE49-F238E27FC236}">
                  <a16:creationId xmlns:a16="http://schemas.microsoft.com/office/drawing/2014/main" id="{56FCDF05-7C3D-4223-8A41-98959AAE0A6E}"/>
                </a:ext>
              </a:extLst>
            </p:cNvPr>
            <p:cNvSpPr txBox="1"/>
            <p:nvPr/>
          </p:nvSpPr>
          <p:spPr>
            <a:xfrm>
              <a:off x="6999562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-1.5</a:t>
              </a:r>
            </a:p>
          </p:txBody>
        </p:sp>
        <p:sp>
          <p:nvSpPr>
            <p:cNvPr id="120" name="vm3">
              <a:extLst>
                <a:ext uri="{FF2B5EF4-FFF2-40B4-BE49-F238E27FC236}">
                  <a16:creationId xmlns:a16="http://schemas.microsoft.com/office/drawing/2014/main" id="{7063739D-5532-4CB3-B2E8-16C8D896AF5B}"/>
                </a:ext>
              </a:extLst>
            </p:cNvPr>
            <p:cNvSpPr txBox="1"/>
            <p:nvPr/>
          </p:nvSpPr>
          <p:spPr>
            <a:xfrm>
              <a:off x="6822032" y="5763696"/>
              <a:ext cx="660611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  <a:endParaRPr lang="en-US" sz="700" dirty="0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1" name="img3">
              <a:extLst>
                <a:ext uri="{FF2B5EF4-FFF2-40B4-BE49-F238E27FC236}">
                  <a16:creationId xmlns:a16="http://schemas.microsoft.com/office/drawing/2014/main" id="{805993EE-7B9F-49A9-8A38-23C4C1D9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652" y="5334648"/>
              <a:ext cx="276008" cy="352065"/>
            </a:xfrm>
            <a:prstGeom prst="rect">
              <a:avLst/>
            </a:prstGeom>
          </p:spPr>
        </p:pic>
        <p:sp>
          <p:nvSpPr>
            <p:cNvPr id="122" name="c4">
              <a:extLst>
                <a:ext uri="{FF2B5EF4-FFF2-40B4-BE49-F238E27FC236}">
                  <a16:creationId xmlns:a16="http://schemas.microsoft.com/office/drawing/2014/main" id="{9944D50F-EFD3-47C3-8D9F-1CD31928C35F}"/>
                </a:ext>
              </a:extLst>
            </p:cNvPr>
            <p:cNvSpPr txBox="1"/>
            <p:nvPr/>
          </p:nvSpPr>
          <p:spPr>
            <a:xfrm>
              <a:off x="7601848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-1.6</a:t>
              </a:r>
            </a:p>
          </p:txBody>
        </p:sp>
        <p:sp>
          <p:nvSpPr>
            <p:cNvPr id="123" name="vm4">
              <a:extLst>
                <a:ext uri="{FF2B5EF4-FFF2-40B4-BE49-F238E27FC236}">
                  <a16:creationId xmlns:a16="http://schemas.microsoft.com/office/drawing/2014/main" id="{13B12172-B27F-4709-B81F-0CD04FD71AB6}"/>
                </a:ext>
              </a:extLst>
            </p:cNvPr>
            <p:cNvSpPr txBox="1"/>
            <p:nvPr/>
          </p:nvSpPr>
          <p:spPr>
            <a:xfrm>
              <a:off x="7390319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4" name="img4">
              <a:extLst>
                <a:ext uri="{FF2B5EF4-FFF2-40B4-BE49-F238E27FC236}">
                  <a16:creationId xmlns:a16="http://schemas.microsoft.com/office/drawing/2014/main" id="{B8596527-30B7-4409-ACDD-947424A83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793" y="5304410"/>
              <a:ext cx="430300" cy="388829"/>
            </a:xfrm>
            <a:prstGeom prst="rect">
              <a:avLst/>
            </a:prstGeom>
          </p:spPr>
        </p:pic>
        <p:sp>
          <p:nvSpPr>
            <p:cNvPr id="125" name="c5">
              <a:extLst>
                <a:ext uri="{FF2B5EF4-FFF2-40B4-BE49-F238E27FC236}">
                  <a16:creationId xmlns:a16="http://schemas.microsoft.com/office/drawing/2014/main" id="{E63BA3B4-D23E-46B8-8A14-099F7D770051}"/>
                </a:ext>
              </a:extLst>
            </p:cNvPr>
            <p:cNvSpPr txBox="1"/>
            <p:nvPr/>
          </p:nvSpPr>
          <p:spPr>
            <a:xfrm>
              <a:off x="8269179" y="6043336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-0.7</a:t>
              </a:r>
            </a:p>
          </p:txBody>
        </p:sp>
        <p:sp>
          <p:nvSpPr>
            <p:cNvPr id="126" name="vm5">
              <a:extLst>
                <a:ext uri="{FF2B5EF4-FFF2-40B4-BE49-F238E27FC236}">
                  <a16:creationId xmlns:a16="http://schemas.microsoft.com/office/drawing/2014/main" id="{70B10EE1-4284-4E66-9B77-2D83145FCAA5}"/>
                </a:ext>
              </a:extLst>
            </p:cNvPr>
            <p:cNvSpPr txBox="1"/>
            <p:nvPr/>
          </p:nvSpPr>
          <p:spPr>
            <a:xfrm>
              <a:off x="8025479" y="5765594"/>
              <a:ext cx="813728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27" name="img5">
              <a:extLst>
                <a:ext uri="{FF2B5EF4-FFF2-40B4-BE49-F238E27FC236}">
                  <a16:creationId xmlns:a16="http://schemas.microsoft.com/office/drawing/2014/main" id="{9AEF6353-2500-45BE-97B1-056C10EE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731" y="5304410"/>
              <a:ext cx="413088" cy="388829"/>
            </a:xfrm>
            <a:prstGeom prst="rect">
              <a:avLst/>
            </a:prstGeom>
          </p:spPr>
        </p:pic>
        <p:sp>
          <p:nvSpPr>
            <p:cNvPr id="128" name="c6">
              <a:extLst>
                <a:ext uri="{FF2B5EF4-FFF2-40B4-BE49-F238E27FC236}">
                  <a16:creationId xmlns:a16="http://schemas.microsoft.com/office/drawing/2014/main" id="{155C1EA6-ED90-46D5-83E6-96AE8F4003AE}"/>
                </a:ext>
              </a:extLst>
            </p:cNvPr>
            <p:cNvSpPr txBox="1"/>
            <p:nvPr/>
          </p:nvSpPr>
          <p:spPr>
            <a:xfrm>
              <a:off x="8852368" y="6043336"/>
              <a:ext cx="291121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129" name="vm6">
              <a:extLst>
                <a:ext uri="{FF2B5EF4-FFF2-40B4-BE49-F238E27FC236}">
                  <a16:creationId xmlns:a16="http://schemas.microsoft.com/office/drawing/2014/main" id="{2B78692E-F8A6-4D44-A3AD-B4B3DAAE9094}"/>
                </a:ext>
              </a:extLst>
            </p:cNvPr>
            <p:cNvSpPr txBox="1"/>
            <p:nvPr/>
          </p:nvSpPr>
          <p:spPr>
            <a:xfrm>
              <a:off x="8631305" y="5760533"/>
              <a:ext cx="733247" cy="3226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ts val="6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  <a:p>
              <a:pPr algn="ctr"/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130" name="img6">
              <a:extLst>
                <a:ext uri="{FF2B5EF4-FFF2-40B4-BE49-F238E27FC236}">
                  <a16:creationId xmlns:a16="http://schemas.microsoft.com/office/drawing/2014/main" id="{5E796719-6DC6-48C0-8D76-5D7AC77F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8908" y="5286399"/>
              <a:ext cx="438042" cy="401954"/>
            </a:xfrm>
            <a:prstGeom prst="rect">
              <a:avLst/>
            </a:prstGeom>
          </p:spPr>
        </p:pic>
      </p:grpSp>
      <p:grpSp>
        <p:nvGrpSpPr>
          <p:cNvPr id="131" name="overallSatisfaction">
            <a:extLst>
              <a:ext uri="{FF2B5EF4-FFF2-40B4-BE49-F238E27FC236}">
                <a16:creationId xmlns:a16="http://schemas.microsoft.com/office/drawing/2014/main" id="{392DD971-707E-4B40-B6DB-166A314714D6}"/>
              </a:ext>
            </a:extLst>
          </p:cNvPr>
          <p:cNvGrpSpPr/>
          <p:nvPr/>
        </p:nvGrpSpPr>
        <p:grpSpPr>
          <a:xfrm>
            <a:off x="4215782" y="5078323"/>
            <a:ext cx="1281615" cy="1009216"/>
            <a:chOff x="4215782" y="5078323"/>
            <a:chExt cx="1281615" cy="1009216"/>
          </a:xfrm>
        </p:grpSpPr>
        <p:sp>
          <p:nvSpPr>
            <p:cNvPr id="132" name="hText">
              <a:extLst>
                <a:ext uri="{FF2B5EF4-FFF2-40B4-BE49-F238E27FC236}">
                  <a16:creationId xmlns:a16="http://schemas.microsoft.com/office/drawing/2014/main" id="{9E75547F-83EE-4CE1-83EC-BDCD103EE29D}"/>
                </a:ext>
              </a:extLst>
            </p:cNvPr>
            <p:cNvSpPr txBox="1"/>
            <p:nvPr/>
          </p:nvSpPr>
          <p:spPr>
            <a:xfrm>
              <a:off x="4215782" y="5078323"/>
              <a:ext cx="11343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OVERALL SATISFACTION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FB9932-664B-48BA-B322-1EE5965A4D9D}"/>
                </a:ext>
              </a:extLst>
            </p:cNvPr>
            <p:cNvSpPr/>
            <p:nvPr/>
          </p:nvSpPr>
          <p:spPr>
            <a:xfrm>
              <a:off x="4314886" y="5343247"/>
              <a:ext cx="1068154" cy="15217"/>
            </a:xfrm>
            <a:prstGeom prst="rect">
              <a:avLst/>
            </a:prstGeom>
            <a:solidFill>
              <a:srgbClr val="41404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vm1">
              <a:extLst>
                <a:ext uri="{FF2B5EF4-FFF2-40B4-BE49-F238E27FC236}">
                  <a16:creationId xmlns:a16="http://schemas.microsoft.com/office/drawing/2014/main" id="{14BCB867-AE01-4EC8-A715-043942628AEC}"/>
                </a:ext>
              </a:extLst>
            </p:cNvPr>
            <p:cNvSpPr txBox="1"/>
            <p:nvPr/>
          </p:nvSpPr>
          <p:spPr>
            <a:xfrm>
              <a:off x="4787538" y="5569861"/>
              <a:ext cx="709859" cy="40784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8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35" name="c1">
              <a:extLst>
                <a:ext uri="{FF2B5EF4-FFF2-40B4-BE49-F238E27FC236}">
                  <a16:creationId xmlns:a16="http://schemas.microsoft.com/office/drawing/2014/main" id="{F6AB982D-DDEE-4D6E-A61A-A4136CB563D6}"/>
                </a:ext>
              </a:extLst>
            </p:cNvPr>
            <p:cNvSpPr txBox="1"/>
            <p:nvPr/>
          </p:nvSpPr>
          <p:spPr>
            <a:xfrm>
              <a:off x="5186996" y="5558508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-0.2</a:t>
              </a:r>
            </a:p>
          </p:txBody>
        </p:sp>
        <p:graphicFrame>
          <p:nvGraphicFramePr>
            <p:cNvPr id="136" name="chart">
              <a:extLst>
                <a:ext uri="{FF2B5EF4-FFF2-40B4-BE49-F238E27FC236}">
                  <a16:creationId xmlns:a16="http://schemas.microsoft.com/office/drawing/2014/main" id="{1A99D79C-6CB7-4A0D-B176-1DD1697D37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135621"/>
                </p:ext>
              </p:extLst>
            </p:nvPr>
          </p:nvGraphicFramePr>
          <p:xfrm>
            <a:off x="4225282" y="5482708"/>
            <a:ext cx="650840" cy="60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114C829-8FE7-4897-8DCF-98E1806A7647}"/>
              </a:ext>
            </a:extLst>
          </p:cNvPr>
          <p:cNvSpPr/>
          <p:nvPr/>
        </p:nvSpPr>
        <p:spPr>
          <a:xfrm>
            <a:off x="10904337" y="5251608"/>
            <a:ext cx="910253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8" name="postvist">
            <a:extLst>
              <a:ext uri="{FF2B5EF4-FFF2-40B4-BE49-F238E27FC236}">
                <a16:creationId xmlns:a16="http://schemas.microsoft.com/office/drawing/2014/main" id="{ADFC4EB3-E31F-4A5E-AA94-7B4C470AA3D1}"/>
              </a:ext>
            </a:extLst>
          </p:cNvPr>
          <p:cNvGrpSpPr/>
          <p:nvPr/>
        </p:nvGrpSpPr>
        <p:grpSpPr>
          <a:xfrm>
            <a:off x="9790921" y="4464643"/>
            <a:ext cx="2862810" cy="1226077"/>
            <a:chOff x="9790921" y="4464643"/>
            <a:chExt cx="2862810" cy="1226077"/>
          </a:xfrm>
        </p:grpSpPr>
        <p:sp>
          <p:nvSpPr>
            <p:cNvPr id="139" name="hText">
              <a:extLst>
                <a:ext uri="{FF2B5EF4-FFF2-40B4-BE49-F238E27FC236}">
                  <a16:creationId xmlns:a16="http://schemas.microsoft.com/office/drawing/2014/main" id="{2B7F9FD5-8455-4CB3-9056-EB7094CFE1C5}"/>
                </a:ext>
              </a:extLst>
            </p:cNvPr>
            <p:cNvSpPr txBox="1"/>
            <p:nvPr/>
          </p:nvSpPr>
          <p:spPr>
            <a:xfrm>
              <a:off x="10805234" y="4986684"/>
              <a:ext cx="970295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AFTER TRIP</a:t>
              </a:r>
            </a:p>
          </p:txBody>
        </p:sp>
        <p:sp>
          <p:nvSpPr>
            <p:cNvPr id="140" name="vm1">
              <a:extLst>
                <a:ext uri="{FF2B5EF4-FFF2-40B4-BE49-F238E27FC236}">
                  <a16:creationId xmlns:a16="http://schemas.microsoft.com/office/drawing/2014/main" id="{AD53A567-6E2C-422B-A034-C2FF64EB5138}"/>
                </a:ext>
              </a:extLst>
            </p:cNvPr>
            <p:cNvSpPr txBox="1"/>
            <p:nvPr/>
          </p:nvSpPr>
          <p:spPr>
            <a:xfrm>
              <a:off x="10808048" y="5312588"/>
              <a:ext cx="996473" cy="31959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41" name="c1">
              <a:extLst>
                <a:ext uri="{FF2B5EF4-FFF2-40B4-BE49-F238E27FC236}">
                  <a16:creationId xmlns:a16="http://schemas.microsoft.com/office/drawing/2014/main" id="{B8E6CF7E-F807-4832-8311-F54697F0B41D}"/>
                </a:ext>
              </a:extLst>
            </p:cNvPr>
            <p:cNvSpPr txBox="1"/>
            <p:nvPr/>
          </p:nvSpPr>
          <p:spPr>
            <a:xfrm>
              <a:off x="11364118" y="5291437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+1.1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D9AD52F-6877-4D2E-BE9F-BC08D3A94392}"/>
                </a:ext>
              </a:extLst>
            </p:cNvPr>
            <p:cNvSpPr txBox="1"/>
            <p:nvPr/>
          </p:nvSpPr>
          <p:spPr>
            <a:xfrm>
              <a:off x="10794601" y="4599022"/>
              <a:ext cx="185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POST-SHOP</a:t>
              </a:r>
            </a:p>
          </p:txBody>
        </p:sp>
        <p:pic>
          <p:nvPicPr>
            <p:cNvPr id="143" name="img1">
              <a:extLst>
                <a:ext uri="{FF2B5EF4-FFF2-40B4-BE49-F238E27FC236}">
                  <a16:creationId xmlns:a16="http://schemas.microsoft.com/office/drawing/2014/main" id="{DF4E6ADE-74F5-436C-97CB-DD5CE7A7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921" y="4754809"/>
              <a:ext cx="1014916" cy="935911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74DCBCF3-C2CF-425C-9C06-97D9F928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451" y="4464643"/>
              <a:ext cx="297230" cy="309224"/>
            </a:xfrm>
            <a:prstGeom prst="rect">
              <a:avLst/>
            </a:prstGeom>
          </p:spPr>
        </p:pic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53CED8-9037-458E-B2DF-714230E275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0099" y="5584789"/>
            <a:ext cx="405278" cy="41741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ECBF413-2A94-4F98-AEEF-78E4B619AD8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2728670"/>
            <a:ext cx="1342023" cy="1715532"/>
          </a:xfrm>
          <a:prstGeom prst="rect">
            <a:avLst/>
          </a:prstGeom>
        </p:spPr>
      </p:pic>
      <p:sp>
        <p:nvSpPr>
          <p:cNvPr id="147" name="hText">
            <a:extLst>
              <a:ext uri="{FF2B5EF4-FFF2-40B4-BE49-F238E27FC236}">
                <a16:creationId xmlns:a16="http://schemas.microsoft.com/office/drawing/2014/main" id="{CD2DC91A-1F4A-4B0D-AF30-D4A4D90647DE}"/>
              </a:ext>
            </a:extLst>
          </p:cNvPr>
          <p:cNvSpPr txBox="1"/>
          <p:nvPr/>
        </p:nvSpPr>
        <p:spPr>
          <a:xfrm>
            <a:off x="10715905" y="2761693"/>
            <a:ext cx="98350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800" b="1">
                <a:solidFill>
                  <a:srgbClr val="414042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DESTINATION ITEM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C8ABFA3-CF2E-44AA-BD86-7E8672554D48}"/>
              </a:ext>
            </a:extLst>
          </p:cNvPr>
          <p:cNvSpPr/>
          <p:nvPr/>
        </p:nvSpPr>
        <p:spPr>
          <a:xfrm>
            <a:off x="10541103" y="3036251"/>
            <a:ext cx="985479" cy="15334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destinationItems">
            <a:extLst>
              <a:ext uri="{FF2B5EF4-FFF2-40B4-BE49-F238E27FC236}">
                <a16:creationId xmlns:a16="http://schemas.microsoft.com/office/drawing/2014/main" id="{A9032B54-3B75-41B8-B8E0-E9E367A7A512}"/>
              </a:ext>
            </a:extLst>
          </p:cNvPr>
          <p:cNvGrpSpPr/>
          <p:nvPr/>
        </p:nvGrpSpPr>
        <p:grpSpPr>
          <a:xfrm>
            <a:off x="10465264" y="3065438"/>
            <a:ext cx="1234141" cy="1200269"/>
            <a:chOff x="10465264" y="3065438"/>
            <a:chExt cx="1234141" cy="1200269"/>
          </a:xfrm>
        </p:grpSpPr>
        <p:sp>
          <p:nvSpPr>
            <p:cNvPr id="150" name="vm1">
              <a:extLst>
                <a:ext uri="{FF2B5EF4-FFF2-40B4-BE49-F238E27FC236}">
                  <a16:creationId xmlns:a16="http://schemas.microsoft.com/office/drawing/2014/main" id="{1BF83BF3-495B-47A3-994B-49A0D7D1C512}"/>
                </a:ext>
              </a:extLst>
            </p:cNvPr>
            <p:cNvSpPr txBox="1"/>
            <p:nvPr/>
          </p:nvSpPr>
          <p:spPr>
            <a:xfrm>
              <a:off x="10667257" y="3094631"/>
              <a:ext cx="1032148" cy="41049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1" name="c1">
              <a:extLst>
                <a:ext uri="{FF2B5EF4-FFF2-40B4-BE49-F238E27FC236}">
                  <a16:creationId xmlns:a16="http://schemas.microsoft.com/office/drawing/2014/main" id="{C7898E3E-5AED-4399-87D1-5C5244E690C3}"/>
                </a:ext>
              </a:extLst>
            </p:cNvPr>
            <p:cNvSpPr txBox="1"/>
            <p:nvPr/>
          </p:nvSpPr>
          <p:spPr>
            <a:xfrm>
              <a:off x="11187288" y="306543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+3.6</a:t>
              </a:r>
            </a:p>
          </p:txBody>
        </p:sp>
        <p:pic>
          <p:nvPicPr>
            <p:cNvPr id="152" name="img1">
              <a:extLst>
                <a:ext uri="{FF2B5EF4-FFF2-40B4-BE49-F238E27FC236}">
                  <a16:creationId xmlns:a16="http://schemas.microsoft.com/office/drawing/2014/main" id="{B0CAAC01-3A5F-4839-9DB5-4C5AA779D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111332"/>
              <a:ext cx="230400" cy="230400"/>
            </a:xfrm>
            <a:prstGeom prst="rect">
              <a:avLst/>
            </a:prstGeom>
          </p:spPr>
        </p:pic>
        <p:sp>
          <p:nvSpPr>
            <p:cNvPr id="153" name="vm2">
              <a:extLst>
                <a:ext uri="{FF2B5EF4-FFF2-40B4-BE49-F238E27FC236}">
                  <a16:creationId xmlns:a16="http://schemas.microsoft.com/office/drawing/2014/main" id="{658540EC-FB1A-47AD-B8C6-9C7B5F7B9ACD}"/>
                </a:ext>
              </a:extLst>
            </p:cNvPr>
            <p:cNvSpPr txBox="1"/>
            <p:nvPr/>
          </p:nvSpPr>
          <p:spPr>
            <a:xfrm>
              <a:off x="10667258" y="3538397"/>
              <a:ext cx="1019998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4" name="c2">
              <a:extLst>
                <a:ext uri="{FF2B5EF4-FFF2-40B4-BE49-F238E27FC236}">
                  <a16:creationId xmlns:a16="http://schemas.microsoft.com/office/drawing/2014/main" id="{929C8852-A59C-49B9-ADE1-2D94932AF501}"/>
                </a:ext>
              </a:extLst>
            </p:cNvPr>
            <p:cNvSpPr txBox="1"/>
            <p:nvPr/>
          </p:nvSpPr>
          <p:spPr>
            <a:xfrm>
              <a:off x="11187288" y="3468308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pic>
          <p:nvPicPr>
            <p:cNvPr id="155" name="img2">
              <a:extLst>
                <a:ext uri="{FF2B5EF4-FFF2-40B4-BE49-F238E27FC236}">
                  <a16:creationId xmlns:a16="http://schemas.microsoft.com/office/drawing/2014/main" id="{7FC007B4-FCE0-457C-AF9A-7A2C636A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543272"/>
              <a:ext cx="230400" cy="230400"/>
            </a:xfrm>
            <a:prstGeom prst="rect">
              <a:avLst/>
            </a:prstGeom>
          </p:spPr>
        </p:pic>
        <p:sp>
          <p:nvSpPr>
            <p:cNvPr id="156" name="vm3">
              <a:extLst>
                <a:ext uri="{FF2B5EF4-FFF2-40B4-BE49-F238E27FC236}">
                  <a16:creationId xmlns:a16="http://schemas.microsoft.com/office/drawing/2014/main" id="{2B9A622C-DA75-4DC8-82D4-81F826FC2212}"/>
                </a:ext>
              </a:extLst>
            </p:cNvPr>
            <p:cNvSpPr txBox="1"/>
            <p:nvPr/>
          </p:nvSpPr>
          <p:spPr>
            <a:xfrm>
              <a:off x="10667258" y="3921581"/>
              <a:ext cx="1032147" cy="34412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57" name="c3">
              <a:extLst>
                <a:ext uri="{FF2B5EF4-FFF2-40B4-BE49-F238E27FC236}">
                  <a16:creationId xmlns:a16="http://schemas.microsoft.com/office/drawing/2014/main" id="{8A75E5F7-DD20-43C5-BE19-60DC488D3E25}"/>
                </a:ext>
              </a:extLst>
            </p:cNvPr>
            <p:cNvSpPr txBox="1"/>
            <p:nvPr/>
          </p:nvSpPr>
          <p:spPr>
            <a:xfrm>
              <a:off x="11187288" y="3871177"/>
              <a:ext cx="354684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-11.4</a:t>
              </a:r>
            </a:p>
          </p:txBody>
        </p:sp>
        <p:pic>
          <p:nvPicPr>
            <p:cNvPr id="158" name="img3">
              <a:extLst>
                <a:ext uri="{FF2B5EF4-FFF2-40B4-BE49-F238E27FC236}">
                  <a16:creationId xmlns:a16="http://schemas.microsoft.com/office/drawing/2014/main" id="{E1E40E53-2E3B-4526-B483-4BA6DD63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264" y="3920617"/>
              <a:ext cx="230400" cy="2304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0404726-6FB8-41A1-8BE5-CD441838BBF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16" y="2839986"/>
            <a:ext cx="3626629" cy="1590088"/>
          </a:xfrm>
          <a:prstGeom prst="rect">
            <a:avLst/>
          </a:prstGeom>
        </p:spPr>
      </p:pic>
      <p:grpSp>
        <p:nvGrpSpPr>
          <p:cNvPr id="160" name="locationPrior">
            <a:extLst>
              <a:ext uri="{FF2B5EF4-FFF2-40B4-BE49-F238E27FC236}">
                <a16:creationId xmlns:a16="http://schemas.microsoft.com/office/drawing/2014/main" id="{AF82A885-0F3D-4A09-BA5B-0B4B14C6EC83}"/>
              </a:ext>
            </a:extLst>
          </p:cNvPr>
          <p:cNvGrpSpPr/>
          <p:nvPr/>
        </p:nvGrpSpPr>
        <p:grpSpPr>
          <a:xfrm>
            <a:off x="4274055" y="881738"/>
            <a:ext cx="2250013" cy="1400839"/>
            <a:chOff x="4274055" y="881738"/>
            <a:chExt cx="2250013" cy="1400839"/>
          </a:xfrm>
        </p:grpSpPr>
        <p:sp>
          <p:nvSpPr>
            <p:cNvPr id="161" name="hText">
              <a:extLst>
                <a:ext uri="{FF2B5EF4-FFF2-40B4-BE49-F238E27FC236}">
                  <a16:creationId xmlns:a16="http://schemas.microsoft.com/office/drawing/2014/main" id="{1B9AA676-1D35-4E63-971D-C135189F1E70}"/>
                </a:ext>
              </a:extLst>
            </p:cNvPr>
            <p:cNvSpPr txBox="1"/>
            <p:nvPr/>
          </p:nvSpPr>
          <p:spPr>
            <a:xfrm>
              <a:off x="5313035" y="881738"/>
              <a:ext cx="1211033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LOCATION PRIOR TO TRIP</a:t>
              </a:r>
            </a:p>
          </p:txBody>
        </p:sp>
        <p:sp>
          <p:nvSpPr>
            <p:cNvPr id="162" name="vm1">
              <a:extLst>
                <a:ext uri="{FF2B5EF4-FFF2-40B4-BE49-F238E27FC236}">
                  <a16:creationId xmlns:a16="http://schemas.microsoft.com/office/drawing/2014/main" id="{2A0665DB-11C6-4A41-9B54-B68E9BBD44F3}"/>
                </a:ext>
              </a:extLst>
            </p:cNvPr>
            <p:cNvSpPr txBox="1"/>
            <p:nvPr/>
          </p:nvSpPr>
          <p:spPr>
            <a:xfrm>
              <a:off x="5357256" y="1209116"/>
              <a:ext cx="1052492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163" name="c1">
              <a:extLst>
                <a:ext uri="{FF2B5EF4-FFF2-40B4-BE49-F238E27FC236}">
                  <a16:creationId xmlns:a16="http://schemas.microsoft.com/office/drawing/2014/main" id="{DD46B014-38DD-4B0F-9F4E-AC0CECA5BECC}"/>
                </a:ext>
              </a:extLst>
            </p:cNvPr>
            <p:cNvSpPr txBox="1"/>
            <p:nvPr/>
          </p:nvSpPr>
          <p:spPr>
            <a:xfrm>
              <a:off x="5777959" y="1180454"/>
              <a:ext cx="335615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+2.8</a:t>
              </a:r>
            </a:p>
          </p:txBody>
        </p:sp>
        <p:pic>
          <p:nvPicPr>
            <p:cNvPr id="164" name="img1">
              <a:extLst>
                <a:ext uri="{FF2B5EF4-FFF2-40B4-BE49-F238E27FC236}">
                  <a16:creationId xmlns:a16="http://schemas.microsoft.com/office/drawing/2014/main" id="{A387EF6F-7122-4104-A2C3-82E6B01C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055" y="1193315"/>
              <a:ext cx="1224571" cy="1089262"/>
            </a:xfrm>
            <a:prstGeom prst="rect">
              <a:avLst/>
            </a:prstGeom>
          </p:spPr>
        </p:pic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9B72E21-5255-4AE2-AE29-10DC514EAECE}"/>
              </a:ext>
            </a:extLst>
          </p:cNvPr>
          <p:cNvSpPr/>
          <p:nvPr/>
        </p:nvSpPr>
        <p:spPr>
          <a:xfrm>
            <a:off x="8804910" y="299085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3A2E24-F6D7-4496-BEEF-A560400E7A97}"/>
              </a:ext>
            </a:extLst>
          </p:cNvPr>
          <p:cNvSpPr/>
          <p:nvPr/>
        </p:nvSpPr>
        <p:spPr>
          <a:xfrm>
            <a:off x="8804910" y="34290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523ED49-12D0-4D74-8896-BD2B1456261C}"/>
              </a:ext>
            </a:extLst>
          </p:cNvPr>
          <p:cNvSpPr/>
          <p:nvPr/>
        </p:nvSpPr>
        <p:spPr>
          <a:xfrm>
            <a:off x="8804910" y="387096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6233E19-666D-4B92-B9A0-19EBEB3F42A8}"/>
              </a:ext>
            </a:extLst>
          </p:cNvPr>
          <p:cNvSpPr/>
          <p:nvPr/>
        </p:nvSpPr>
        <p:spPr>
          <a:xfrm>
            <a:off x="8804910" y="4343400"/>
            <a:ext cx="464820" cy="175260"/>
          </a:xfrm>
          <a:prstGeom prst="rect">
            <a:avLst/>
          </a:prstGeom>
          <a:solidFill>
            <a:srgbClr val="A7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21A8CCCB-3E62-4112-A75B-CB00EEAB15B5}"/>
              </a:ext>
            </a:extLst>
          </p:cNvPr>
          <p:cNvSpPr/>
          <p:nvPr/>
        </p:nvSpPr>
        <p:spPr>
          <a:xfrm>
            <a:off x="9197340" y="30099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9DCE87F5-4EE7-4A0F-B938-867DF4A132A1}"/>
              </a:ext>
            </a:extLst>
          </p:cNvPr>
          <p:cNvSpPr/>
          <p:nvPr/>
        </p:nvSpPr>
        <p:spPr>
          <a:xfrm>
            <a:off x="9197340" y="34442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C9F5115E-A273-4402-BF85-FE502FCBD6AA}"/>
              </a:ext>
            </a:extLst>
          </p:cNvPr>
          <p:cNvSpPr/>
          <p:nvPr/>
        </p:nvSpPr>
        <p:spPr>
          <a:xfrm>
            <a:off x="9197340" y="388874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FABA0480-30E0-4CC1-B280-A10A1738DF88}"/>
              </a:ext>
            </a:extLst>
          </p:cNvPr>
          <p:cNvSpPr/>
          <p:nvPr/>
        </p:nvSpPr>
        <p:spPr>
          <a:xfrm>
            <a:off x="9197340" y="4343400"/>
            <a:ext cx="312420" cy="1422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Book" panose="020B0503020102020204" pitchFamily="34" charset="0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0A40FE9-114A-4BAC-BFDF-0A0A18A2BA73}"/>
              </a:ext>
            </a:extLst>
          </p:cNvPr>
          <p:cNvCxnSpPr/>
          <p:nvPr/>
        </p:nvCxnSpPr>
        <p:spPr>
          <a:xfrm>
            <a:off x="304800" y="2270760"/>
            <a:ext cx="518922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DCBAAA-A6DE-4EEE-9402-75615AF56F0B}"/>
              </a:ext>
            </a:extLst>
          </p:cNvPr>
          <p:cNvCxnSpPr/>
          <p:nvPr/>
        </p:nvCxnSpPr>
        <p:spPr>
          <a:xfrm>
            <a:off x="6797040" y="1524000"/>
            <a:ext cx="43815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479575C-4454-4A24-AF18-1EED5119D216}"/>
              </a:ext>
            </a:extLst>
          </p:cNvPr>
          <p:cNvCxnSpPr/>
          <p:nvPr/>
        </p:nvCxnSpPr>
        <p:spPr>
          <a:xfrm>
            <a:off x="9677400" y="5676900"/>
            <a:ext cx="2514600" cy="0"/>
          </a:xfrm>
          <a:prstGeom prst="line">
            <a:avLst/>
          </a:prstGeom>
          <a:ln w="19050" cap="rnd">
            <a:solidFill>
              <a:srgbClr val="414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tripMission">
            <a:extLst>
              <a:ext uri="{FF2B5EF4-FFF2-40B4-BE49-F238E27FC236}">
                <a16:creationId xmlns:a16="http://schemas.microsoft.com/office/drawing/2014/main" id="{62481F65-0C45-494A-B381-33631EF92FD6}"/>
              </a:ext>
            </a:extLst>
          </p:cNvPr>
          <p:cNvGrpSpPr/>
          <p:nvPr/>
        </p:nvGrpSpPr>
        <p:grpSpPr>
          <a:xfrm>
            <a:off x="8285703" y="2746553"/>
            <a:ext cx="1927825" cy="1770467"/>
            <a:chOff x="8285703" y="2746553"/>
            <a:chExt cx="1927825" cy="1770467"/>
          </a:xfrm>
        </p:grpSpPr>
        <p:sp>
          <p:nvSpPr>
            <p:cNvPr id="177" name="m2">
              <a:extLst>
                <a:ext uri="{FF2B5EF4-FFF2-40B4-BE49-F238E27FC236}">
                  <a16:creationId xmlns:a16="http://schemas.microsoft.com/office/drawing/2014/main" id="{F69C1190-13C3-4338-9591-72635E40DDC7}"/>
                </a:ext>
              </a:extLst>
            </p:cNvPr>
            <p:cNvSpPr txBox="1"/>
            <p:nvPr/>
          </p:nvSpPr>
          <p:spPr>
            <a:xfrm>
              <a:off x="8727441" y="3224374"/>
              <a:ext cx="1270564" cy="16115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 HOME</a:t>
              </a:r>
            </a:p>
          </p:txBody>
        </p:sp>
        <p:sp>
          <p:nvSpPr>
            <p:cNvPr id="178" name="m3">
              <a:extLst>
                <a:ext uri="{FF2B5EF4-FFF2-40B4-BE49-F238E27FC236}">
                  <a16:creationId xmlns:a16="http://schemas.microsoft.com/office/drawing/2014/main" id="{B7DC5377-DD62-453D-A4F1-C3313D4B0430}"/>
                </a:ext>
              </a:extLst>
            </p:cNvPr>
            <p:cNvSpPr txBox="1"/>
            <p:nvPr/>
          </p:nvSpPr>
          <p:spPr>
            <a:xfrm>
              <a:off x="8727441" y="3712598"/>
              <a:ext cx="1290319" cy="669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FILL IN NON-FOOD</a:t>
              </a:r>
            </a:p>
          </p:txBody>
        </p:sp>
        <p:sp>
          <p:nvSpPr>
            <p:cNvPr id="179" name="m1">
              <a:extLst>
                <a:ext uri="{FF2B5EF4-FFF2-40B4-BE49-F238E27FC236}">
                  <a16:creationId xmlns:a16="http://schemas.microsoft.com/office/drawing/2014/main" id="{7C45D637-B5B2-4A99-8B9A-A5C6D82302CC}"/>
                </a:ext>
              </a:extLst>
            </p:cNvPr>
            <p:cNvSpPr txBox="1"/>
            <p:nvPr/>
          </p:nvSpPr>
          <p:spPr>
            <a:xfrm>
              <a:off x="8727441" y="2746553"/>
              <a:ext cx="1486087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GRAB AND GO</a:t>
              </a:r>
            </a:p>
          </p:txBody>
        </p:sp>
        <p:sp>
          <p:nvSpPr>
            <p:cNvPr id="180" name="v1">
              <a:extLst>
                <a:ext uri="{FF2B5EF4-FFF2-40B4-BE49-F238E27FC236}">
                  <a16:creationId xmlns:a16="http://schemas.microsoft.com/office/drawing/2014/main" id="{7715A353-C487-4C6A-8B46-400A564159F6}"/>
                </a:ext>
              </a:extLst>
            </p:cNvPr>
            <p:cNvSpPr txBox="1"/>
            <p:nvPr/>
          </p:nvSpPr>
          <p:spPr>
            <a:xfrm>
              <a:off x="8698169" y="2959280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181" name="v2">
              <a:extLst>
                <a:ext uri="{FF2B5EF4-FFF2-40B4-BE49-F238E27FC236}">
                  <a16:creationId xmlns:a16="http://schemas.microsoft.com/office/drawing/2014/main" id="{C198538A-8A21-4491-AEEF-01DA07B5922D}"/>
                </a:ext>
              </a:extLst>
            </p:cNvPr>
            <p:cNvSpPr txBox="1"/>
            <p:nvPr/>
          </p:nvSpPr>
          <p:spPr>
            <a:xfrm>
              <a:off x="8698169" y="3397742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31%</a:t>
              </a:r>
            </a:p>
          </p:txBody>
        </p:sp>
        <p:sp>
          <p:nvSpPr>
            <p:cNvPr id="182" name="v3">
              <a:extLst>
                <a:ext uri="{FF2B5EF4-FFF2-40B4-BE49-F238E27FC236}">
                  <a16:creationId xmlns:a16="http://schemas.microsoft.com/office/drawing/2014/main" id="{F1E7111D-569B-43F2-A513-DB8E78C4315F}"/>
                </a:ext>
              </a:extLst>
            </p:cNvPr>
            <p:cNvSpPr txBox="1"/>
            <p:nvPr/>
          </p:nvSpPr>
          <p:spPr>
            <a:xfrm>
              <a:off x="8698169" y="385471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17%</a:t>
              </a:r>
            </a:p>
          </p:txBody>
        </p:sp>
        <p:sp>
          <p:nvSpPr>
            <p:cNvPr id="183" name="v4">
              <a:extLst>
                <a:ext uri="{FF2B5EF4-FFF2-40B4-BE49-F238E27FC236}">
                  <a16:creationId xmlns:a16="http://schemas.microsoft.com/office/drawing/2014/main" id="{B0BEDE4D-5FBD-47F6-AAF5-C49EC6B9A9CE}"/>
                </a:ext>
              </a:extLst>
            </p:cNvPr>
            <p:cNvSpPr txBox="1"/>
            <p:nvPr/>
          </p:nvSpPr>
          <p:spPr>
            <a:xfrm>
              <a:off x="8698169" y="4301225"/>
              <a:ext cx="529501" cy="21051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184" name="m4">
              <a:extLst>
                <a:ext uri="{FF2B5EF4-FFF2-40B4-BE49-F238E27FC236}">
                  <a16:creationId xmlns:a16="http://schemas.microsoft.com/office/drawing/2014/main" id="{4B9F00B9-E3F4-4D1C-9F7B-9025403EA421}"/>
                </a:ext>
              </a:extLst>
            </p:cNvPr>
            <p:cNvSpPr txBox="1"/>
            <p:nvPr/>
          </p:nvSpPr>
          <p:spPr>
            <a:xfrm>
              <a:off x="8727441" y="4093053"/>
              <a:ext cx="1111621" cy="1917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800"/>
                </a:lnSpc>
              </a:pPr>
              <a:r>
                <a:rPr lang="en-US" sz="75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OTHER</a:t>
              </a:r>
            </a:p>
          </p:txBody>
        </p:sp>
        <p:sp>
          <p:nvSpPr>
            <p:cNvPr id="185" name="c1">
              <a:extLst>
                <a:ext uri="{FF2B5EF4-FFF2-40B4-BE49-F238E27FC236}">
                  <a16:creationId xmlns:a16="http://schemas.microsoft.com/office/drawing/2014/main" id="{CA12B883-876E-48DD-BB82-F7F348E800F8}"/>
                </a:ext>
              </a:extLst>
            </p:cNvPr>
            <p:cNvSpPr txBox="1"/>
            <p:nvPr/>
          </p:nvSpPr>
          <p:spPr>
            <a:xfrm>
              <a:off x="9193534" y="2974198"/>
              <a:ext cx="424243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+4.0</a:t>
              </a:r>
            </a:p>
          </p:txBody>
        </p:sp>
        <p:sp>
          <p:nvSpPr>
            <p:cNvPr id="186" name="c2">
              <a:extLst>
                <a:ext uri="{FF2B5EF4-FFF2-40B4-BE49-F238E27FC236}">
                  <a16:creationId xmlns:a16="http://schemas.microsoft.com/office/drawing/2014/main" id="{0F061C62-6407-48D3-8BDB-11A3E4EBCF94}"/>
                </a:ext>
              </a:extLst>
            </p:cNvPr>
            <p:cNvSpPr txBox="1"/>
            <p:nvPr/>
          </p:nvSpPr>
          <p:spPr>
            <a:xfrm>
              <a:off x="9193534" y="3401934"/>
              <a:ext cx="36398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+6.4</a:t>
              </a:r>
            </a:p>
          </p:txBody>
        </p:sp>
        <p:sp>
          <p:nvSpPr>
            <p:cNvPr id="187" name="c3">
              <a:extLst>
                <a:ext uri="{FF2B5EF4-FFF2-40B4-BE49-F238E27FC236}">
                  <a16:creationId xmlns:a16="http://schemas.microsoft.com/office/drawing/2014/main" id="{ADE8C9BB-AA7B-4965-B933-08699DE2ABFF}"/>
                </a:ext>
              </a:extLst>
            </p:cNvPr>
            <p:cNvSpPr txBox="1"/>
            <p:nvPr/>
          </p:nvSpPr>
          <p:spPr>
            <a:xfrm>
              <a:off x="9193537" y="3863283"/>
              <a:ext cx="36379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-9.3</a:t>
              </a:r>
            </a:p>
          </p:txBody>
        </p:sp>
        <p:sp>
          <p:nvSpPr>
            <p:cNvPr id="188" name="c4">
              <a:extLst>
                <a:ext uri="{FF2B5EF4-FFF2-40B4-BE49-F238E27FC236}">
                  <a16:creationId xmlns:a16="http://schemas.microsoft.com/office/drawing/2014/main" id="{17DD6BF5-B349-49DE-8C61-DBB2C028EEB6}"/>
                </a:ext>
              </a:extLst>
            </p:cNvPr>
            <p:cNvSpPr txBox="1"/>
            <p:nvPr/>
          </p:nvSpPr>
          <p:spPr>
            <a:xfrm>
              <a:off x="9193537" y="4317431"/>
              <a:ext cx="385039" cy="1995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500" i="1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-1.0</a:t>
              </a:r>
            </a:p>
          </p:txBody>
        </p:sp>
        <p:grpSp>
          <p:nvGrpSpPr>
            <p:cNvPr id="189" name="balloon4">
              <a:extLst>
                <a:ext uri="{FF2B5EF4-FFF2-40B4-BE49-F238E27FC236}">
                  <a16:creationId xmlns:a16="http://schemas.microsoft.com/office/drawing/2014/main" id="{900C7D53-7E30-47CE-93E9-0A7526BDB992}"/>
                </a:ext>
              </a:extLst>
            </p:cNvPr>
            <p:cNvGrpSpPr/>
            <p:nvPr/>
          </p:nvGrpSpPr>
          <p:grpSpPr>
            <a:xfrm>
              <a:off x="8285703" y="4103883"/>
              <a:ext cx="412749" cy="389021"/>
              <a:chOff x="8285703" y="4103883"/>
              <a:chExt cx="412749" cy="389021"/>
            </a:xfrm>
          </p:grpSpPr>
          <p:graphicFrame>
            <p:nvGraphicFramePr>
              <p:cNvPr id="203" name="chart">
                <a:extLst>
                  <a:ext uri="{FF2B5EF4-FFF2-40B4-BE49-F238E27FC236}">
                    <a16:creationId xmlns:a16="http://schemas.microsoft.com/office/drawing/2014/main" id="{FBDD1712-39FC-4431-9C77-3F4BE3DB781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38667206"/>
                  </p:ext>
                </p:extLst>
              </p:nvPr>
            </p:nvGraphicFramePr>
            <p:xfrm>
              <a:off x="8320114" y="4103883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9"/>
              </a:graphicData>
            </a:graphic>
          </p:graphicFrame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97C0564C-2502-4A5F-8B82-8EE562A03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5703" y="4122172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0" name="balloon3">
              <a:extLst>
                <a:ext uri="{FF2B5EF4-FFF2-40B4-BE49-F238E27FC236}">
                  <a16:creationId xmlns:a16="http://schemas.microsoft.com/office/drawing/2014/main" id="{E8558E87-734D-4F70-A3CA-ED260A42C3C8}"/>
                </a:ext>
              </a:extLst>
            </p:cNvPr>
            <p:cNvGrpSpPr/>
            <p:nvPr/>
          </p:nvGrpSpPr>
          <p:grpSpPr>
            <a:xfrm>
              <a:off x="8289961" y="3645321"/>
              <a:ext cx="408491" cy="382977"/>
              <a:chOff x="8289961" y="3645321"/>
              <a:chExt cx="408491" cy="382977"/>
            </a:xfrm>
          </p:grpSpPr>
          <p:graphicFrame>
            <p:nvGraphicFramePr>
              <p:cNvPr id="201" name="chart">
                <a:extLst>
                  <a:ext uri="{FF2B5EF4-FFF2-40B4-BE49-F238E27FC236}">
                    <a16:creationId xmlns:a16="http://schemas.microsoft.com/office/drawing/2014/main" id="{A256A28A-D377-49B5-AF6A-11C3F0C59C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4581189"/>
                  </p:ext>
                </p:extLst>
              </p:nvPr>
            </p:nvGraphicFramePr>
            <p:xfrm>
              <a:off x="8320114" y="3645321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1"/>
              </a:graphicData>
            </a:graphic>
          </p:graphicFrame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82ABCACE-C957-4FCE-9A5D-AED270387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9961" y="3660202"/>
                <a:ext cx="408491" cy="366907"/>
              </a:xfrm>
              <a:prstGeom prst="rect">
                <a:avLst/>
              </a:prstGeom>
              <a:noFill/>
            </p:spPr>
          </p:pic>
        </p:grpSp>
        <p:grpSp>
          <p:nvGrpSpPr>
            <p:cNvPr id="191" name="balloon2">
              <a:extLst>
                <a:ext uri="{FF2B5EF4-FFF2-40B4-BE49-F238E27FC236}">
                  <a16:creationId xmlns:a16="http://schemas.microsoft.com/office/drawing/2014/main" id="{B7F0043C-BF16-42B0-96F7-E76E5B5CADB9}"/>
                </a:ext>
              </a:extLst>
            </p:cNvPr>
            <p:cNvGrpSpPr/>
            <p:nvPr/>
          </p:nvGrpSpPr>
          <p:grpSpPr>
            <a:xfrm>
              <a:off x="8286035" y="3173375"/>
              <a:ext cx="412749" cy="413506"/>
              <a:chOff x="8286035" y="3173375"/>
              <a:chExt cx="412749" cy="413506"/>
            </a:xfrm>
          </p:grpSpPr>
          <p:graphicFrame>
            <p:nvGraphicFramePr>
              <p:cNvPr id="199" name="chart">
                <a:extLst>
                  <a:ext uri="{FF2B5EF4-FFF2-40B4-BE49-F238E27FC236}">
                    <a16:creationId xmlns:a16="http://schemas.microsoft.com/office/drawing/2014/main" id="{CF173CD2-1DFF-4109-B2F3-0F8BB55B95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1091229"/>
                  </p:ext>
                </p:extLst>
              </p:nvPr>
            </p:nvGraphicFramePr>
            <p:xfrm>
              <a:off x="8312494" y="3173375"/>
              <a:ext cx="375364" cy="41350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3"/>
              </a:graphicData>
            </a:graphic>
          </p:graphicFrame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4C51A682-7F76-4AB4-A4B6-AE5827CB8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3201641"/>
                <a:ext cx="412749" cy="370732"/>
              </a:xfrm>
              <a:prstGeom prst="rect">
                <a:avLst/>
              </a:prstGeom>
            </p:spPr>
          </p:pic>
        </p:grpSp>
        <p:grpSp>
          <p:nvGrpSpPr>
            <p:cNvPr id="192" name="balloon1">
              <a:extLst>
                <a:ext uri="{FF2B5EF4-FFF2-40B4-BE49-F238E27FC236}">
                  <a16:creationId xmlns:a16="http://schemas.microsoft.com/office/drawing/2014/main" id="{2BEA4C74-62AB-4BB2-AC5F-106C47443451}"/>
                </a:ext>
              </a:extLst>
            </p:cNvPr>
            <p:cNvGrpSpPr/>
            <p:nvPr/>
          </p:nvGrpSpPr>
          <p:grpSpPr>
            <a:xfrm>
              <a:off x="8286035" y="2759150"/>
              <a:ext cx="412749" cy="382977"/>
              <a:chOff x="8286035" y="2759150"/>
              <a:chExt cx="412749" cy="382977"/>
            </a:xfrm>
          </p:grpSpPr>
          <p:graphicFrame>
            <p:nvGraphicFramePr>
              <p:cNvPr id="197" name="chart">
                <a:extLst>
                  <a:ext uri="{FF2B5EF4-FFF2-40B4-BE49-F238E27FC236}">
                    <a16:creationId xmlns:a16="http://schemas.microsoft.com/office/drawing/2014/main" id="{656D5E1C-103A-4E97-AE36-C05019CF5B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6005513"/>
                  </p:ext>
                </p:extLst>
              </p:nvPr>
            </p:nvGraphicFramePr>
            <p:xfrm>
              <a:off x="8320114" y="2759150"/>
              <a:ext cx="367262" cy="382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4"/>
              </a:graphicData>
            </a:graphic>
          </p:graphicFrame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31074C27-195E-41D6-89A0-E041581B8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6035" y="2769195"/>
                <a:ext cx="412749" cy="370732"/>
              </a:xfrm>
              <a:prstGeom prst="rect">
                <a:avLst/>
              </a:prstGeom>
            </p:spPr>
          </p:pic>
        </p:grpSp>
        <p:pic>
          <p:nvPicPr>
            <p:cNvPr id="193" name="img2">
              <a:extLst>
                <a:ext uri="{FF2B5EF4-FFF2-40B4-BE49-F238E27FC236}">
                  <a16:creationId xmlns:a16="http://schemas.microsoft.com/office/drawing/2014/main" id="{CF9780C6-1CAC-4C25-82B2-BC65BE0E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221684"/>
              <a:ext cx="144000" cy="144000"/>
            </a:xfrm>
            <a:prstGeom prst="rect">
              <a:avLst/>
            </a:prstGeom>
          </p:spPr>
        </p:pic>
        <p:pic>
          <p:nvPicPr>
            <p:cNvPr id="194" name="img3">
              <a:extLst>
                <a:ext uri="{FF2B5EF4-FFF2-40B4-BE49-F238E27FC236}">
                  <a16:creationId xmlns:a16="http://schemas.microsoft.com/office/drawing/2014/main" id="{61C67E42-01CA-4AD8-A136-D28441A9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3655739"/>
              <a:ext cx="144000" cy="144000"/>
            </a:xfrm>
            <a:prstGeom prst="rect">
              <a:avLst/>
            </a:prstGeom>
          </p:spPr>
        </p:pic>
        <p:pic>
          <p:nvPicPr>
            <p:cNvPr id="195" name="img4">
              <a:extLst>
                <a:ext uri="{FF2B5EF4-FFF2-40B4-BE49-F238E27FC236}">
                  <a16:creationId xmlns:a16="http://schemas.microsoft.com/office/drawing/2014/main" id="{F3D2E814-7C09-4DDA-95D4-5C0F8BA4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4122970"/>
              <a:ext cx="144000" cy="144000"/>
            </a:xfrm>
            <a:prstGeom prst="rect">
              <a:avLst/>
            </a:prstGeom>
          </p:spPr>
        </p:pic>
        <p:pic>
          <p:nvPicPr>
            <p:cNvPr id="196" name="img1">
              <a:extLst>
                <a:ext uri="{FF2B5EF4-FFF2-40B4-BE49-F238E27FC236}">
                  <a16:creationId xmlns:a16="http://schemas.microsoft.com/office/drawing/2014/main" id="{B05F2C00-1D52-4CC8-97EA-B5EB9B42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385" y="2788221"/>
              <a:ext cx="144000" cy="144000"/>
            </a:xfrm>
            <a:prstGeom prst="rect">
              <a:avLst/>
            </a:prstGeom>
          </p:spPr>
        </p:pic>
      </p:grpSp>
      <p:grpSp>
        <p:nvGrpSpPr>
          <p:cNvPr id="205" name="tod">
            <a:extLst>
              <a:ext uri="{FF2B5EF4-FFF2-40B4-BE49-F238E27FC236}">
                <a16:creationId xmlns:a16="http://schemas.microsoft.com/office/drawing/2014/main" id="{3CACF095-7CB7-49D4-A41D-3F9FCA8B8D00}"/>
              </a:ext>
            </a:extLst>
          </p:cNvPr>
          <p:cNvGrpSpPr/>
          <p:nvPr/>
        </p:nvGrpSpPr>
        <p:grpSpPr>
          <a:xfrm>
            <a:off x="1958047" y="883019"/>
            <a:ext cx="2229704" cy="1267961"/>
            <a:chOff x="1958047" y="883019"/>
            <a:chExt cx="2229704" cy="1267961"/>
          </a:xfrm>
        </p:grpSpPr>
        <p:sp>
          <p:nvSpPr>
            <p:cNvPr id="206" name="hText">
              <a:extLst>
                <a:ext uri="{FF2B5EF4-FFF2-40B4-BE49-F238E27FC236}">
                  <a16:creationId xmlns:a16="http://schemas.microsoft.com/office/drawing/2014/main" id="{BD73486E-B1BE-470D-B3BC-6D091DAC1105}"/>
                </a:ext>
              </a:extLst>
            </p:cNvPr>
            <p:cNvSpPr txBox="1"/>
            <p:nvPr/>
          </p:nvSpPr>
          <p:spPr>
            <a:xfrm>
              <a:off x="1958047" y="883019"/>
              <a:ext cx="185768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TIME OF DAY</a:t>
              </a:r>
            </a:p>
          </p:txBody>
        </p:sp>
        <p:sp>
          <p:nvSpPr>
            <p:cNvPr id="207" name="m1">
              <a:extLst>
                <a:ext uri="{FF2B5EF4-FFF2-40B4-BE49-F238E27FC236}">
                  <a16:creationId xmlns:a16="http://schemas.microsoft.com/office/drawing/2014/main" id="{A53B72AA-E5FB-4B3D-AD2D-2776C1A3B958}"/>
                </a:ext>
              </a:extLst>
            </p:cNvPr>
            <p:cNvSpPr txBox="1"/>
            <p:nvPr/>
          </p:nvSpPr>
          <p:spPr>
            <a:xfrm>
              <a:off x="2411695" y="1009954"/>
              <a:ext cx="1582681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MORNING (6AM TO 11AM)</a:t>
              </a:r>
            </a:p>
          </p:txBody>
        </p:sp>
        <p:sp>
          <p:nvSpPr>
            <p:cNvPr id="208" name="m2">
              <a:extLst>
                <a:ext uri="{FF2B5EF4-FFF2-40B4-BE49-F238E27FC236}">
                  <a16:creationId xmlns:a16="http://schemas.microsoft.com/office/drawing/2014/main" id="{FFD56F25-C0F1-4065-B5E3-4F49C3D19459}"/>
                </a:ext>
              </a:extLst>
            </p:cNvPr>
            <p:cNvSpPr txBox="1"/>
            <p:nvPr/>
          </p:nvSpPr>
          <p:spPr>
            <a:xfrm>
              <a:off x="2417708" y="1226057"/>
              <a:ext cx="1656669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MID-DAY (11AM TO 2PM)</a:t>
              </a:r>
            </a:p>
          </p:txBody>
        </p:sp>
        <p:sp>
          <p:nvSpPr>
            <p:cNvPr id="209" name="m3">
              <a:extLst>
                <a:ext uri="{FF2B5EF4-FFF2-40B4-BE49-F238E27FC236}">
                  <a16:creationId xmlns:a16="http://schemas.microsoft.com/office/drawing/2014/main" id="{70780AB7-BF1D-4C10-83AD-4108CA481575}"/>
                </a:ext>
              </a:extLst>
            </p:cNvPr>
            <p:cNvSpPr txBox="1"/>
            <p:nvPr/>
          </p:nvSpPr>
          <p:spPr>
            <a:xfrm>
              <a:off x="2411695" y="1444846"/>
              <a:ext cx="152085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AFTERNOON (2PM TO 5PM)</a:t>
              </a:r>
            </a:p>
          </p:txBody>
        </p:sp>
        <p:sp>
          <p:nvSpPr>
            <p:cNvPr id="210" name="m4">
              <a:extLst>
                <a:ext uri="{FF2B5EF4-FFF2-40B4-BE49-F238E27FC236}">
                  <a16:creationId xmlns:a16="http://schemas.microsoft.com/office/drawing/2014/main" id="{5D534F22-6D8E-47C9-A130-5FB5BD50A362}"/>
                </a:ext>
              </a:extLst>
            </p:cNvPr>
            <p:cNvSpPr txBox="1"/>
            <p:nvPr/>
          </p:nvSpPr>
          <p:spPr>
            <a:xfrm>
              <a:off x="2411695" y="1663253"/>
              <a:ext cx="1436323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EVENING (5PM TO 10PM)</a:t>
              </a:r>
            </a:p>
          </p:txBody>
        </p:sp>
        <p:sp>
          <p:nvSpPr>
            <p:cNvPr id="211" name="m5">
              <a:extLst>
                <a:ext uri="{FF2B5EF4-FFF2-40B4-BE49-F238E27FC236}">
                  <a16:creationId xmlns:a16="http://schemas.microsoft.com/office/drawing/2014/main" id="{13B65182-D7D1-4329-A6E2-71D798442B48}"/>
                </a:ext>
              </a:extLst>
            </p:cNvPr>
            <p:cNvSpPr txBox="1"/>
            <p:nvPr/>
          </p:nvSpPr>
          <p:spPr>
            <a:xfrm>
              <a:off x="2422482" y="1883777"/>
              <a:ext cx="1374245" cy="1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NIGHT (10PM TO 6AM)</a:t>
              </a:r>
            </a:p>
          </p:txBody>
        </p:sp>
        <p:sp>
          <p:nvSpPr>
            <p:cNvPr id="212" name="v1">
              <a:extLst>
                <a:ext uri="{FF2B5EF4-FFF2-40B4-BE49-F238E27FC236}">
                  <a16:creationId xmlns:a16="http://schemas.microsoft.com/office/drawing/2014/main" id="{A612AD32-3716-441C-B507-AD465DCB3631}"/>
                </a:ext>
              </a:extLst>
            </p:cNvPr>
            <p:cNvSpPr txBox="1"/>
            <p:nvPr/>
          </p:nvSpPr>
          <p:spPr>
            <a:xfrm>
              <a:off x="2031764" y="978593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36%</a:t>
              </a:r>
            </a:p>
          </p:txBody>
        </p:sp>
        <p:sp>
          <p:nvSpPr>
            <p:cNvPr id="213" name="v3">
              <a:extLst>
                <a:ext uri="{FF2B5EF4-FFF2-40B4-BE49-F238E27FC236}">
                  <a16:creationId xmlns:a16="http://schemas.microsoft.com/office/drawing/2014/main" id="{398998C6-2A1E-4251-8D0D-1C10DEC93FA8}"/>
                </a:ext>
              </a:extLst>
            </p:cNvPr>
            <p:cNvSpPr txBox="1"/>
            <p:nvPr/>
          </p:nvSpPr>
          <p:spPr>
            <a:xfrm>
              <a:off x="2028501" y="142639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15%</a:t>
              </a:r>
            </a:p>
          </p:txBody>
        </p:sp>
        <p:sp>
          <p:nvSpPr>
            <p:cNvPr id="214" name="v4">
              <a:extLst>
                <a:ext uri="{FF2B5EF4-FFF2-40B4-BE49-F238E27FC236}">
                  <a16:creationId xmlns:a16="http://schemas.microsoft.com/office/drawing/2014/main" id="{E0A5DD6E-1739-4FB7-B369-0F71B6FB1842}"/>
                </a:ext>
              </a:extLst>
            </p:cNvPr>
            <p:cNvSpPr txBox="1"/>
            <p:nvPr/>
          </p:nvSpPr>
          <p:spPr>
            <a:xfrm>
              <a:off x="2028637" y="1651352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21%</a:t>
              </a:r>
            </a:p>
          </p:txBody>
        </p:sp>
        <p:sp>
          <p:nvSpPr>
            <p:cNvPr id="215" name="v5">
              <a:extLst>
                <a:ext uri="{FF2B5EF4-FFF2-40B4-BE49-F238E27FC236}">
                  <a16:creationId xmlns:a16="http://schemas.microsoft.com/office/drawing/2014/main" id="{F48F1517-B726-45B7-BD90-80146F6DDADC}"/>
                </a:ext>
              </a:extLst>
            </p:cNvPr>
            <p:cNvSpPr txBox="1"/>
            <p:nvPr/>
          </p:nvSpPr>
          <p:spPr>
            <a:xfrm>
              <a:off x="2028346" y="1876386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12%</a:t>
              </a:r>
            </a:p>
          </p:txBody>
        </p:sp>
        <p:sp>
          <p:nvSpPr>
            <p:cNvPr id="216" name="v2">
              <a:extLst>
                <a:ext uri="{FF2B5EF4-FFF2-40B4-BE49-F238E27FC236}">
                  <a16:creationId xmlns:a16="http://schemas.microsoft.com/office/drawing/2014/main" id="{74CC7D1B-009B-4FD9-943A-08429C705895}"/>
                </a:ext>
              </a:extLst>
            </p:cNvPr>
            <p:cNvSpPr txBox="1"/>
            <p:nvPr/>
          </p:nvSpPr>
          <p:spPr>
            <a:xfrm>
              <a:off x="2031764" y="1204569"/>
              <a:ext cx="470688" cy="2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217" name="c1">
              <a:extLst>
                <a:ext uri="{FF2B5EF4-FFF2-40B4-BE49-F238E27FC236}">
                  <a16:creationId xmlns:a16="http://schemas.microsoft.com/office/drawing/2014/main" id="{CC9AE0F4-A83E-4934-AD27-22B68EB9FF7E}"/>
                </a:ext>
              </a:extLst>
            </p:cNvPr>
            <p:cNvSpPr txBox="1"/>
            <p:nvPr/>
          </p:nvSpPr>
          <p:spPr>
            <a:xfrm>
              <a:off x="3825121" y="1003752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+3.1</a:t>
              </a:r>
            </a:p>
          </p:txBody>
        </p:sp>
        <p:sp>
          <p:nvSpPr>
            <p:cNvPr id="218" name="c5">
              <a:extLst>
                <a:ext uri="{FF2B5EF4-FFF2-40B4-BE49-F238E27FC236}">
                  <a16:creationId xmlns:a16="http://schemas.microsoft.com/office/drawing/2014/main" id="{5B631777-8618-4BE5-A935-64E7484E3800}"/>
                </a:ext>
              </a:extLst>
            </p:cNvPr>
            <p:cNvSpPr txBox="1"/>
            <p:nvPr/>
          </p:nvSpPr>
          <p:spPr>
            <a:xfrm>
              <a:off x="3535010" y="1879085"/>
              <a:ext cx="362630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8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+2.2</a:t>
              </a:r>
            </a:p>
          </p:txBody>
        </p:sp>
        <p:sp>
          <p:nvSpPr>
            <p:cNvPr id="219" name="c3">
              <a:extLst>
                <a:ext uri="{FF2B5EF4-FFF2-40B4-BE49-F238E27FC236}">
                  <a16:creationId xmlns:a16="http://schemas.microsoft.com/office/drawing/2014/main" id="{306DEBB6-1E12-49C5-8BF0-7AFD0F9B3A32}"/>
                </a:ext>
              </a:extLst>
            </p:cNvPr>
            <p:cNvSpPr txBox="1"/>
            <p:nvPr/>
          </p:nvSpPr>
          <p:spPr>
            <a:xfrm>
              <a:off x="3628196" y="1429301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FF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-3.2</a:t>
              </a:r>
            </a:p>
          </p:txBody>
        </p:sp>
        <p:sp>
          <p:nvSpPr>
            <p:cNvPr id="220" name="c4">
              <a:extLst>
                <a:ext uri="{FF2B5EF4-FFF2-40B4-BE49-F238E27FC236}">
                  <a16:creationId xmlns:a16="http://schemas.microsoft.com/office/drawing/2014/main" id="{FDF64C36-3C56-4522-A51E-36DE5EAA367A}"/>
                </a:ext>
              </a:extLst>
            </p:cNvPr>
            <p:cNvSpPr txBox="1"/>
            <p:nvPr/>
          </p:nvSpPr>
          <p:spPr>
            <a:xfrm>
              <a:off x="3533245" y="1651552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  <p:sp>
          <p:nvSpPr>
            <p:cNvPr id="221" name="c2">
              <a:extLst>
                <a:ext uri="{FF2B5EF4-FFF2-40B4-BE49-F238E27FC236}">
                  <a16:creationId xmlns:a16="http://schemas.microsoft.com/office/drawing/2014/main" id="{9EDDC5A4-DE8B-405C-843B-37EAE29D98DF}"/>
                </a:ext>
              </a:extLst>
            </p:cNvPr>
            <p:cNvSpPr txBox="1"/>
            <p:nvPr/>
          </p:nvSpPr>
          <p:spPr>
            <a:xfrm>
              <a:off x="3688248" y="1214483"/>
              <a:ext cx="332437" cy="19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7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-1.1</a:t>
              </a:r>
            </a:p>
          </p:txBody>
        </p:sp>
      </p:grpSp>
      <p:grpSp>
        <p:nvGrpSpPr>
          <p:cNvPr id="222" name="planningType">
            <a:extLst>
              <a:ext uri="{FF2B5EF4-FFF2-40B4-BE49-F238E27FC236}">
                <a16:creationId xmlns:a16="http://schemas.microsoft.com/office/drawing/2014/main" id="{6876EC9D-1E02-4E91-96A6-02E93830C3C5}"/>
              </a:ext>
            </a:extLst>
          </p:cNvPr>
          <p:cNvGrpSpPr/>
          <p:nvPr/>
        </p:nvGrpSpPr>
        <p:grpSpPr>
          <a:xfrm>
            <a:off x="6962002" y="677476"/>
            <a:ext cx="1858119" cy="564915"/>
            <a:chOff x="6962002" y="677476"/>
            <a:chExt cx="1858119" cy="564915"/>
          </a:xfrm>
        </p:grpSpPr>
        <p:sp>
          <p:nvSpPr>
            <p:cNvPr id="223" name="hText">
              <a:extLst>
                <a:ext uri="{FF2B5EF4-FFF2-40B4-BE49-F238E27FC236}">
                  <a16:creationId xmlns:a16="http://schemas.microsoft.com/office/drawing/2014/main" id="{700EA95F-75AA-4A27-83D8-CEEC00C6FDF4}"/>
                </a:ext>
              </a:extLst>
            </p:cNvPr>
            <p:cNvSpPr txBox="1"/>
            <p:nvPr/>
          </p:nvSpPr>
          <p:spPr>
            <a:xfrm>
              <a:off x="7452526" y="763713"/>
              <a:ext cx="639919" cy="194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800" b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PLANNING</a:t>
              </a:r>
            </a:p>
          </p:txBody>
        </p:sp>
        <p:sp>
          <p:nvSpPr>
            <p:cNvPr id="224" name="vm1">
              <a:extLst>
                <a:ext uri="{FF2B5EF4-FFF2-40B4-BE49-F238E27FC236}">
                  <a16:creationId xmlns:a16="http://schemas.microsoft.com/office/drawing/2014/main" id="{96C7D8D2-2557-4096-BF5D-88A754B957BF}"/>
                </a:ext>
              </a:extLst>
            </p:cNvPr>
            <p:cNvSpPr txBox="1"/>
            <p:nvPr/>
          </p:nvSpPr>
          <p:spPr>
            <a:xfrm>
              <a:off x="7451408" y="919226"/>
              <a:ext cx="1368713" cy="3231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ts val="700"/>
                </a:lnSpc>
              </a:pP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200" b="1" dirty="0" err="1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mp</a:t>
              </a:r>
              <a:r>
                <a:rPr lang="en-US" sz="1200" b="1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>
                <a:lnSpc>
                  <a:spcPts val="700"/>
                </a:lnSpc>
              </a:pPr>
              <a:r>
                <a:rPr lang="en-US" sz="750" dirty="0">
                  <a:solidFill>
                    <a:srgbClr val="414042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_metric_</a:t>
              </a:r>
            </a:p>
          </p:txBody>
        </p:sp>
        <p:sp>
          <p:nvSpPr>
            <p:cNvPr id="225" name="c1">
              <a:extLst>
                <a:ext uri="{FF2B5EF4-FFF2-40B4-BE49-F238E27FC236}">
                  <a16:creationId xmlns:a16="http://schemas.microsoft.com/office/drawing/2014/main" id="{F30E4FA0-CBC8-4CB4-9708-56B1EA9F35CF}"/>
                </a:ext>
              </a:extLst>
            </p:cNvPr>
            <p:cNvSpPr txBox="1"/>
            <p:nvPr/>
          </p:nvSpPr>
          <p:spPr>
            <a:xfrm>
              <a:off x="7959606" y="911553"/>
              <a:ext cx="310190" cy="199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ts val="850"/>
                </a:lnSpc>
              </a:pPr>
              <a:r>
                <a:rPr lang="en-US" sz="60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-1.7</a:t>
              </a:r>
            </a:p>
          </p:txBody>
        </p:sp>
        <p:pic>
          <p:nvPicPr>
            <p:cNvPr id="226" name="img1">
              <a:extLst>
                <a:ext uri="{FF2B5EF4-FFF2-40B4-BE49-F238E27FC236}">
                  <a16:creationId xmlns:a16="http://schemas.microsoft.com/office/drawing/2014/main" id="{CE639DF4-7018-4059-AD98-DC42BBC2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002" y="677476"/>
              <a:ext cx="499080" cy="537022"/>
            </a:xfrm>
            <a:prstGeom prst="rect">
              <a:avLst/>
            </a:prstGeom>
          </p:spPr>
        </p:pic>
      </p:grpSp>
      <p:pic>
        <p:nvPicPr>
          <p:cNvPr id="227" name="RetailerImg">
            <a:extLst>
              <a:ext uri="{FF2B5EF4-FFF2-40B4-BE49-F238E27FC236}">
                <a16:creationId xmlns:a16="http://schemas.microsoft.com/office/drawing/2014/main" id="{8AAE9843-8E77-420A-858A-9C60C70EF2C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99" y="3283396"/>
            <a:ext cx="551141" cy="420716"/>
          </a:xfrm>
          <a:prstGeom prst="rect">
            <a:avLst/>
          </a:prstGeom>
        </p:spPr>
      </p:pic>
      <p:pic>
        <p:nvPicPr>
          <p:cNvPr id="228" name="image 113">
            <a:extLst>
              <a:ext uri="{FF2B5EF4-FFF2-40B4-BE49-F238E27FC236}">
                <a16:creationId xmlns:a16="http://schemas.microsoft.com/office/drawing/2014/main" id="{B1BF2EEE-AEE9-423A-AAEC-B070D890FD5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997351"/>
            <a:ext cx="381296" cy="292880"/>
          </a:xfrm>
          <a:prstGeom prst="rect">
            <a:avLst/>
          </a:prstGeom>
        </p:spPr>
      </p:pic>
      <p:pic>
        <p:nvPicPr>
          <p:cNvPr id="229" name="image 112">
            <a:extLst>
              <a:ext uri="{FF2B5EF4-FFF2-40B4-BE49-F238E27FC236}">
                <a16:creationId xmlns:a16="http://schemas.microsoft.com/office/drawing/2014/main" id="{86EC476B-95D5-415F-9ECF-8D5885BB57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5" y="1393992"/>
            <a:ext cx="417894" cy="417894"/>
          </a:xfrm>
          <a:prstGeom prst="rect">
            <a:avLst/>
          </a:prstGeom>
        </p:spPr>
      </p:pic>
      <p:pic>
        <p:nvPicPr>
          <p:cNvPr id="230" name="image 111">
            <a:extLst>
              <a:ext uri="{FF2B5EF4-FFF2-40B4-BE49-F238E27FC236}">
                <a16:creationId xmlns:a16="http://schemas.microsoft.com/office/drawing/2014/main" id="{159CF160-52A9-4F95-8703-57C33E3FFA7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54" y="1846885"/>
            <a:ext cx="322263" cy="274715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033778E7-9868-452B-ACBA-C5EA09524477}"/>
              </a:ext>
            </a:extLst>
          </p:cNvPr>
          <p:cNvSpPr/>
          <p:nvPr/>
        </p:nvSpPr>
        <p:spPr>
          <a:xfrm>
            <a:off x="-19050" y="6537048"/>
            <a:ext cx="12230100" cy="449544"/>
          </a:xfrm>
          <a:prstGeom prst="rect">
            <a:avLst/>
          </a:prstGeom>
          <a:solidFill>
            <a:srgbClr val="E51E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800" b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2" name="Footer Placeholder 4">
            <a:extLst>
              <a:ext uri="{FF2B5EF4-FFF2-40B4-BE49-F238E27FC236}">
                <a16:creationId xmlns:a16="http://schemas.microsoft.com/office/drawing/2014/main" id="{8F3BA199-1F8E-499F-BC50-EC70024E6112}"/>
              </a:ext>
            </a:extLst>
          </p:cNvPr>
          <p:cNvSpPr txBox="1"/>
          <p:nvPr/>
        </p:nvSpPr>
        <p:spPr>
          <a:xfrm>
            <a:off x="5332911" y="6654452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latin typeface="Franklin Gothic Book" panose="020B0503020102020204" pitchFamily="34" charset="0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41C211B6-FA3F-44C9-B016-AB10C544E6E9}"/>
              </a:ext>
            </a:extLst>
          </p:cNvPr>
          <p:cNvPicPr>
            <a:picLocks noChangeAspect="1"/>
          </p:cNvPicPr>
          <p:nvPr/>
        </p:nvPicPr>
        <p:blipFill>
          <a:blip r:embed="rId5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6579257"/>
            <a:ext cx="1480928" cy="336551"/>
          </a:xfrm>
          <a:prstGeom prst="rect">
            <a:avLst/>
          </a:prstGeom>
        </p:spPr>
      </p:pic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7613FBF-256D-4782-8F22-9C5B31F9C81E}"/>
              </a:ext>
            </a:extLst>
          </p:cNvPr>
          <p:cNvCxnSpPr/>
          <p:nvPr/>
        </p:nvCxnSpPr>
        <p:spPr>
          <a:xfrm flipH="1">
            <a:off x="681038" y="6550010"/>
            <a:ext cx="0" cy="39504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ss">
            <a:extLst>
              <a:ext uri="{FF2B5EF4-FFF2-40B4-BE49-F238E27FC236}">
                <a16:creationId xmlns:a16="http://schemas.microsoft.com/office/drawing/2014/main" id="{6BB509F1-2D63-4128-A2C7-11D71E8A3A11}"/>
              </a:ext>
            </a:extLst>
          </p:cNvPr>
          <p:cNvSpPr txBox="1"/>
          <p:nvPr/>
        </p:nvSpPr>
        <p:spPr>
          <a:xfrm>
            <a:off x="5302740" y="6547198"/>
            <a:ext cx="1198626" cy="186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6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latin typeface="Franklin Gothic Book" panose="020B0503020102020204" pitchFamily="34" charset="0"/>
                <a:cs typeface="Arial" panose="020B0604020202020204" pitchFamily="34" charset="0"/>
              </a:rPr>
              <a:t>Sample Size – </a:t>
            </a:r>
            <a:r>
              <a:rPr lang="en-US" sz="800" dirty="0">
                <a:latin typeface="Franklin Gothic Book" panose="020B0503020102020204" pitchFamily="34" charset="0"/>
                <a:cs typeface="Arial" panose="020B0604020202020204" pitchFamily="34" charset="0"/>
              </a:rPr>
              <a:t>_ss_</a:t>
            </a:r>
            <a:endParaRPr lang="en-US" sz="800" b="0" dirty="0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36" name="Picture 235" descr="A picture containing vector graphics, text&#10;&#10;Description generated with high confidence">
            <a:extLst>
              <a:ext uri="{FF2B5EF4-FFF2-40B4-BE49-F238E27FC236}">
                <a16:creationId xmlns:a16="http://schemas.microsoft.com/office/drawing/2014/main" id="{98E79907-E011-4D48-9990-EDD5775DF56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" y="6567145"/>
            <a:ext cx="468000" cy="358648"/>
          </a:xfrm>
          <a:prstGeom prst="rect">
            <a:avLst/>
          </a:prstGeom>
        </p:spPr>
      </p:pic>
      <p:sp>
        <p:nvSpPr>
          <p:cNvPr id="237" name="Slide Number Placeholder 5">
            <a:extLst>
              <a:ext uri="{FF2B5EF4-FFF2-40B4-BE49-F238E27FC236}">
                <a16:creationId xmlns:a16="http://schemas.microsoft.com/office/drawing/2014/main" id="{E09946DB-5827-46E6-B5EA-A73A214D8263}"/>
              </a:ext>
            </a:extLst>
          </p:cNvPr>
          <p:cNvSpPr txBox="1"/>
          <p:nvPr/>
        </p:nvSpPr>
        <p:spPr>
          <a:xfrm>
            <a:off x="11807952" y="6700524"/>
            <a:ext cx="38404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03D202-6B80-4ED2-A32F-F39B276CAE97}" type="slidenum">
              <a:rPr lang="en-US" smtClean="0"/>
              <a:t>15</a:t>
            </a:fld>
            <a:endParaRPr lang="en-US"/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2234FE0A-CD19-44E0-BF50-7C0DA695A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47" y="132889"/>
            <a:ext cx="1352376" cy="385858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7C1AE974-F0FA-41B8-B39B-0462E276B14D}"/>
              </a:ext>
            </a:extLst>
          </p:cNvPr>
          <p:cNvSpPr/>
          <p:nvPr/>
        </p:nvSpPr>
        <p:spPr>
          <a:xfrm>
            <a:off x="5705536" y="5219422"/>
            <a:ext cx="3474720" cy="15217"/>
          </a:xfrm>
          <a:prstGeom prst="rect">
            <a:avLst/>
          </a:prstGeom>
          <a:solidFill>
            <a:srgbClr val="41404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 Placeholder 6">
            <a:extLst>
              <a:ext uri="{FF2B5EF4-FFF2-40B4-BE49-F238E27FC236}">
                <a16:creationId xmlns:a16="http://schemas.microsoft.com/office/drawing/2014/main" id="{81E14762-3E33-4FEC-8ED9-E28FB0489954}"/>
              </a:ext>
            </a:extLst>
          </p:cNvPr>
          <p:cNvSpPr txBox="1"/>
          <p:nvPr/>
        </p:nvSpPr>
        <p:spPr>
          <a:xfrm>
            <a:off x="6830889" y="6769669"/>
            <a:ext cx="1188605" cy="201129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Higher</a:t>
            </a:r>
          </a:p>
        </p:txBody>
      </p:sp>
      <p:sp>
        <p:nvSpPr>
          <p:cNvPr id="241" name="Text Placeholder 6">
            <a:extLst>
              <a:ext uri="{FF2B5EF4-FFF2-40B4-BE49-F238E27FC236}">
                <a16:creationId xmlns:a16="http://schemas.microsoft.com/office/drawing/2014/main" id="{1296ADAE-81F7-41CA-8957-79B49D1E9EE1}"/>
              </a:ext>
            </a:extLst>
          </p:cNvPr>
          <p:cNvSpPr txBox="1"/>
          <p:nvPr/>
        </p:nvSpPr>
        <p:spPr>
          <a:xfrm>
            <a:off x="8062211" y="6769669"/>
            <a:ext cx="1306029" cy="201130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</a:rPr>
              <a:t>Significantly Lower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5C092D8E-901B-4C54-B5C7-1A35839BA883}"/>
              </a:ext>
            </a:extLst>
          </p:cNvPr>
          <p:cNvSpPr/>
          <p:nvPr/>
        </p:nvSpPr>
        <p:spPr>
          <a:xfrm>
            <a:off x="6740613" y="6808865"/>
            <a:ext cx="114300" cy="1143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A3AB613-F111-4063-8F60-11DAD514F2A5}"/>
              </a:ext>
            </a:extLst>
          </p:cNvPr>
          <p:cNvSpPr/>
          <p:nvPr/>
        </p:nvSpPr>
        <p:spPr>
          <a:xfrm>
            <a:off x="7977137" y="6808865"/>
            <a:ext cx="114300" cy="114300"/>
          </a:xfrm>
          <a:prstGeom prst="ellipse">
            <a:avLst/>
          </a:prstGeom>
          <a:solidFill>
            <a:srgbClr val="A8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0">
              <a:latin typeface="Franklin Gothic Book" panose="020B0503020102020204" pitchFamily="34" charset="0"/>
            </a:endParaRPr>
          </a:p>
        </p:txBody>
      </p:sp>
      <p:sp>
        <p:nvSpPr>
          <p:cNvPr id="244" name="StatTestAgainst">
            <a:extLst>
              <a:ext uri="{FF2B5EF4-FFF2-40B4-BE49-F238E27FC236}">
                <a16:creationId xmlns:a16="http://schemas.microsoft.com/office/drawing/2014/main" id="{8335CB86-51D2-48B1-87FE-45515A9C6589}"/>
              </a:ext>
            </a:extLst>
          </p:cNvPr>
          <p:cNvSpPr txBox="1"/>
          <p:nvPr/>
        </p:nvSpPr>
        <p:spPr>
          <a:xfrm>
            <a:off x="6704596" y="6517243"/>
            <a:ext cx="5492891" cy="2135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: </a:t>
            </a:r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_custom1_</a:t>
            </a:r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Filters: </a:t>
            </a:r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_filter_</a:t>
            </a:r>
            <a:endParaRPr lang="en-US" sz="800" b="0" i="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45" name="leftPane">
            <a:extLst>
              <a:ext uri="{FF2B5EF4-FFF2-40B4-BE49-F238E27FC236}">
                <a16:creationId xmlns:a16="http://schemas.microsoft.com/office/drawing/2014/main" id="{CBC3E52A-5D05-4901-BB1B-6EDA5C6500D1}"/>
              </a:ext>
            </a:extLst>
          </p:cNvPr>
          <p:cNvSpPr txBox="1"/>
          <p:nvPr/>
        </p:nvSpPr>
        <p:spPr>
          <a:xfrm>
            <a:off x="75271" y="34520"/>
            <a:ext cx="10388434" cy="54468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defTabSz="1088473"/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Path to 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Purchase</a:t>
            </a:r>
            <a:r>
              <a:rPr lang="en-US" sz="2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| _retailer_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|_</a:t>
            </a:r>
            <a:r>
              <a:rPr lang="en-US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endParaRPr lang="en-US" sz="2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TPandFilters">
            <a:extLst>
              <a:ext uri="{FF2B5EF4-FFF2-40B4-BE49-F238E27FC236}">
                <a16:creationId xmlns:a16="http://schemas.microsoft.com/office/drawing/2014/main" id="{123794C6-08A4-417D-B915-31D8D876CEDB}"/>
              </a:ext>
            </a:extLst>
          </p:cNvPr>
          <p:cNvSpPr txBox="1"/>
          <p:nvPr/>
        </p:nvSpPr>
        <p:spPr>
          <a:xfrm>
            <a:off x="659777" y="6528305"/>
            <a:ext cx="5195025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Source: CCNA </a:t>
            </a:r>
            <a:r>
              <a:rPr lang="en-IN" sz="800" dirty="0" err="1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iSHOP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Tracker, Base - Total Trips, Sorted by: Largest Size, Time Period: _</a:t>
            </a:r>
            <a:r>
              <a:rPr lang="en-IN" sz="800" dirty="0" err="1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timeperiod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
Filters: </a:t>
            </a:r>
            <a:r>
              <a:rPr lang="en-IN" sz="80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_filter_</a:t>
            </a:r>
          </a:p>
        </p:txBody>
      </p:sp>
      <p:sp>
        <p:nvSpPr>
          <p:cNvPr id="247" name="Text Placeholder 6">
            <a:extLst>
              <a:ext uri="{FF2B5EF4-FFF2-40B4-BE49-F238E27FC236}">
                <a16:creationId xmlns:a16="http://schemas.microsoft.com/office/drawing/2014/main" id="{D7C3FE2A-874C-4ED1-9CF8-E7C3A63C9005}"/>
              </a:ext>
            </a:extLst>
          </p:cNvPr>
          <p:cNvSpPr txBox="1"/>
          <p:nvPr/>
        </p:nvSpPr>
        <p:spPr>
          <a:xfrm>
            <a:off x="653838" y="6789369"/>
            <a:ext cx="438912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Sample size in chart legend/label;  Grey font = Low Sample (30-99)</a:t>
            </a:r>
          </a:p>
        </p:txBody>
      </p:sp>
    </p:spTree>
    <p:extLst>
      <p:ext uri="{BB962C8B-B14F-4D97-AF65-F5344CB8AC3E}">
        <p14:creationId xmlns:p14="http://schemas.microsoft.com/office/powerpoint/2010/main" val="167651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tripMissionChart3">
            <a:extLst>
              <a:ext uri="{FF2B5EF4-FFF2-40B4-BE49-F238E27FC236}">
                <a16:creationId xmlns:a16="http://schemas.microsoft.com/office/drawing/2014/main" id="{579D734B-BE77-4450-8453-F70796BDD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883393"/>
              </p:ext>
            </p:extLst>
          </p:nvPr>
        </p:nvGraphicFramePr>
        <p:xfrm>
          <a:off x="7020000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0" name="tripMissionChart2">
            <a:extLst>
              <a:ext uri="{FF2B5EF4-FFF2-40B4-BE49-F238E27FC236}">
                <a16:creationId xmlns:a16="http://schemas.microsoft.com/office/drawing/2014/main" id="{D4AB537A-3163-4E89-BCFA-AE3B6100D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867785"/>
              </p:ext>
            </p:extLst>
          </p:nvPr>
        </p:nvGraphicFramePr>
        <p:xfrm>
          <a:off x="4860000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9" name="tripMissionChart1">
            <a:extLst>
              <a:ext uri="{FF2B5EF4-FFF2-40B4-BE49-F238E27FC236}">
                <a16:creationId xmlns:a16="http://schemas.microsoft.com/office/drawing/2014/main" id="{5849FBB7-AF5A-4C8F-ABD0-FF9E77060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68474"/>
              </p:ext>
            </p:extLst>
          </p:nvPr>
        </p:nvGraphicFramePr>
        <p:xfrm>
          <a:off x="2916000" y="1476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8" name="locationPriorChart">
            <a:extLst>
              <a:ext uri="{FF2B5EF4-FFF2-40B4-BE49-F238E27FC236}">
                <a16:creationId xmlns:a16="http://schemas.microsoft.com/office/drawing/2014/main" id="{F738284C-F130-4340-82D7-994D0967F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742860"/>
              </p:ext>
            </p:extLst>
          </p:nvPr>
        </p:nvGraphicFramePr>
        <p:xfrm>
          <a:off x="972000" y="1368000"/>
          <a:ext cx="576000" cy="5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68941" y="1035424"/>
            <a:ext cx="1976718" cy="270285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Franklin Gothic Book" panose="020B050302010202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8983109-9E9E-406D-8A55-3C0BD6DCF088}"/>
              </a:ext>
            </a:extLst>
          </p:cNvPr>
          <p:cNvSpPr/>
          <p:nvPr/>
        </p:nvSpPr>
        <p:spPr>
          <a:xfrm>
            <a:off x="2244464" y="671044"/>
            <a:ext cx="5074930" cy="3928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305638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SHOPPERS PLAN THEIR VISITS?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D03CAAF1-6BC7-4E6D-92D8-17D2EB3756D0}"/>
              </a:ext>
            </a:extLst>
          </p:cNvPr>
          <p:cNvSpPr txBox="1">
            <a:spLocks/>
          </p:cNvSpPr>
          <p:nvPr/>
        </p:nvSpPr>
        <p:spPr>
          <a:xfrm>
            <a:off x="11870271" y="9444514"/>
            <a:ext cx="313267" cy="176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2ADB22-0FFA-4D8E-B5B6-F865BCB912F9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03" name="Footer Placeholder 2">
              <a:extLst>
                <a:ext uri="{FF2B5EF4-FFF2-40B4-BE49-F238E27FC236}">
                  <a16:creationId xmlns:a16="http://schemas.microsoft.com/office/drawing/2014/main" id="{C8E17CCB-5F9E-4705-8616-2750036FD1A0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F037FB0-D9E3-4865-837B-27B08A00D07C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B9B0C84-D57C-47F9-9323-E06EC404494E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8BFD68F-85A3-4B4A-BC22-283D260F09E7}"/>
              </a:ext>
            </a:extLst>
          </p:cNvPr>
          <p:cNvSpPr/>
          <p:nvPr/>
        </p:nvSpPr>
        <p:spPr>
          <a:xfrm>
            <a:off x="272426" y="670543"/>
            <a:ext cx="1986156" cy="392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50A9330-180B-42A6-975D-9F21888FFF97}"/>
              </a:ext>
            </a:extLst>
          </p:cNvPr>
          <p:cNvSpPr/>
          <p:nvPr/>
        </p:nvSpPr>
        <p:spPr>
          <a:xfrm>
            <a:off x="254811" y="69774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Location Prior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0A1D511-1114-4DEF-861C-849FC1AB5DE2}"/>
              </a:ext>
            </a:extLst>
          </p:cNvPr>
          <p:cNvCxnSpPr>
            <a:cxnSpLocks/>
          </p:cNvCxnSpPr>
          <p:nvPr/>
        </p:nvCxnSpPr>
        <p:spPr>
          <a:xfrm>
            <a:off x="253999" y="710728"/>
            <a:ext cx="0" cy="27689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3CCCF43-514A-446E-AB3C-6C30DA58A780}"/>
              </a:ext>
            </a:extLst>
          </p:cNvPr>
          <p:cNvCxnSpPr>
            <a:cxnSpLocks/>
          </p:cNvCxnSpPr>
          <p:nvPr/>
        </p:nvCxnSpPr>
        <p:spPr>
          <a:xfrm>
            <a:off x="4105815" y="1065991"/>
            <a:ext cx="0" cy="265883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B148BDF-778A-470A-9CEF-407AF6589912}"/>
              </a:ext>
            </a:extLst>
          </p:cNvPr>
          <p:cNvCxnSpPr>
            <a:cxnSpLocks/>
          </p:cNvCxnSpPr>
          <p:nvPr/>
        </p:nvCxnSpPr>
        <p:spPr>
          <a:xfrm>
            <a:off x="6238788" y="102782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5EE08B5-6DF5-4EF2-BC9C-F07D20744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7250" y="-2681961"/>
            <a:ext cx="157625" cy="8224126"/>
          </a:xfrm>
          <a:prstGeom prst="rect">
            <a:avLst/>
          </a:prstGeom>
        </p:spPr>
      </p:pic>
      <p:graphicFrame>
        <p:nvGraphicFramePr>
          <p:cNvPr id="187" name="locationPriorCustom1">
            <a:extLst>
              <a:ext uri="{FF2B5EF4-FFF2-40B4-BE49-F238E27FC236}">
                <a16:creationId xmlns:a16="http://schemas.microsoft.com/office/drawing/2014/main" id="{61E809E3-A5C7-45B4-B9DF-C96C339C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84111"/>
              </p:ext>
            </p:extLst>
          </p:nvPr>
        </p:nvGraphicFramePr>
        <p:xfrm>
          <a:off x="373962" y="2248725"/>
          <a:ext cx="1974834" cy="570004"/>
        </p:xfrm>
        <a:graphic>
          <a:graphicData uri="http://schemas.openxmlformats.org/drawingml/2006/table">
            <a:tbl>
              <a:tblPr/>
              <a:tblGrid>
                <a:gridCol w="1974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" name="locationPriorCustom2">
            <a:extLst>
              <a:ext uri="{FF2B5EF4-FFF2-40B4-BE49-F238E27FC236}">
                <a16:creationId xmlns:a16="http://schemas.microsoft.com/office/drawing/2014/main" id="{BD11F30D-D9D5-44A7-B8AC-5B1DF8EA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832423"/>
              </p:ext>
            </p:extLst>
          </p:nvPr>
        </p:nvGraphicFramePr>
        <p:xfrm>
          <a:off x="418366" y="2817977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Rectangle 197">
            <a:extLst>
              <a:ext uri="{FF2B5EF4-FFF2-40B4-BE49-F238E27FC236}">
                <a16:creationId xmlns:a16="http://schemas.microsoft.com/office/drawing/2014/main" id="{357311EA-D391-4BBF-8714-67DCDE39B5C8}"/>
              </a:ext>
            </a:extLst>
          </p:cNvPr>
          <p:cNvSpPr/>
          <p:nvPr/>
        </p:nvSpPr>
        <p:spPr>
          <a:xfrm>
            <a:off x="2250470" y="697537"/>
            <a:ext cx="13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Trip Mission</a:t>
            </a:r>
            <a:endParaRPr lang="en-GB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9" name="tripMission1Custom1">
            <a:extLst>
              <a:ext uri="{FF2B5EF4-FFF2-40B4-BE49-F238E27FC236}">
                <a16:creationId xmlns:a16="http://schemas.microsoft.com/office/drawing/2014/main" id="{481DC4F5-E95A-497F-BB84-BBF2F2209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29467"/>
              </p:ext>
            </p:extLst>
          </p:nvPr>
        </p:nvGraphicFramePr>
        <p:xfrm>
          <a:off x="2268211" y="2466716"/>
          <a:ext cx="1827881" cy="558126"/>
        </p:xfrm>
        <a:graphic>
          <a:graphicData uri="http://schemas.openxmlformats.org/drawingml/2006/table">
            <a:tbl>
              <a:tblPr/>
              <a:tblGrid>
                <a:gridCol w="182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4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" name="tripMission1Custom2">
            <a:extLst>
              <a:ext uri="{FF2B5EF4-FFF2-40B4-BE49-F238E27FC236}">
                <a16:creationId xmlns:a16="http://schemas.microsoft.com/office/drawing/2014/main" id="{33EC1942-3C5F-4781-BBED-4B749EB60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49837"/>
              </p:ext>
            </p:extLst>
          </p:nvPr>
        </p:nvGraphicFramePr>
        <p:xfrm>
          <a:off x="2268641" y="3050758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en-IN" sz="11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1" name="tripMission2Custom1">
            <a:extLst>
              <a:ext uri="{FF2B5EF4-FFF2-40B4-BE49-F238E27FC236}">
                <a16:creationId xmlns:a16="http://schemas.microsoft.com/office/drawing/2014/main" id="{5D679620-5B85-43FE-B79B-BD37E2D6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75360"/>
              </p:ext>
            </p:extLst>
          </p:nvPr>
        </p:nvGraphicFramePr>
        <p:xfrm>
          <a:off x="4101657" y="2463294"/>
          <a:ext cx="2146400" cy="524812"/>
        </p:xfrm>
        <a:graphic>
          <a:graphicData uri="http://schemas.openxmlformats.org/drawingml/2006/table">
            <a:tbl>
              <a:tblPr/>
              <a:tblGrid>
                <a:gridCol w="21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6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_base1_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41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tripMission2Custom2">
            <a:extLst>
              <a:ext uri="{FF2B5EF4-FFF2-40B4-BE49-F238E27FC236}">
                <a16:creationId xmlns:a16="http://schemas.microsoft.com/office/drawing/2014/main" id="{006B4D80-628C-4BBA-A0BA-8A1718C3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28026"/>
              </p:ext>
            </p:extLst>
          </p:nvPr>
        </p:nvGraphicFramePr>
        <p:xfrm>
          <a:off x="4068714" y="3060374"/>
          <a:ext cx="2132384" cy="521931"/>
        </p:xfrm>
        <a:graphic>
          <a:graphicData uri="http://schemas.openxmlformats.org/drawingml/2006/table">
            <a:tbl>
              <a:tblPr/>
              <a:tblGrid>
                <a:gridCol w="2132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1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89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n-IN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tripMission3Custom1">
            <a:extLst>
              <a:ext uri="{FF2B5EF4-FFF2-40B4-BE49-F238E27FC236}">
                <a16:creationId xmlns:a16="http://schemas.microsoft.com/office/drawing/2014/main" id="{DEC6111D-8C75-438D-8664-DDF8E061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788808"/>
              </p:ext>
            </p:extLst>
          </p:nvPr>
        </p:nvGraphicFramePr>
        <p:xfrm>
          <a:off x="6253993" y="2456185"/>
          <a:ext cx="2063243" cy="552458"/>
        </p:xfrm>
        <a:graphic>
          <a:graphicData uri="http://schemas.openxmlformats.org/drawingml/2006/table">
            <a:tbl>
              <a:tblPr/>
              <a:tblGrid>
                <a:gridCol w="206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88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4" name="tripMission3Custom2">
            <a:extLst>
              <a:ext uri="{FF2B5EF4-FFF2-40B4-BE49-F238E27FC236}">
                <a16:creationId xmlns:a16="http://schemas.microsoft.com/office/drawing/2014/main" id="{3070C42A-C7A3-47F5-A21D-0AC91F2C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82211"/>
              </p:ext>
            </p:extLst>
          </p:nvPr>
        </p:nvGraphicFramePr>
        <p:xfrm>
          <a:off x="6240501" y="3090758"/>
          <a:ext cx="2112362" cy="605095"/>
        </p:xfrm>
        <a:graphic>
          <a:graphicData uri="http://schemas.openxmlformats.org/drawingml/2006/table">
            <a:tbl>
              <a:tblPr/>
              <a:tblGrid>
                <a:gridCol w="211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5" name="Picture 234">
            <a:extLst>
              <a:ext uri="{FF2B5EF4-FFF2-40B4-BE49-F238E27FC236}">
                <a16:creationId xmlns:a16="http://schemas.microsoft.com/office/drawing/2014/main" id="{CA2E7C32-B52C-4423-A552-EAC3D4D5C4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6320" y="-22646"/>
            <a:ext cx="120049" cy="6263564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09C87E6B-F482-456B-AC2D-CA01BECAE17C}"/>
              </a:ext>
            </a:extLst>
          </p:cNvPr>
          <p:cNvSpPr/>
          <p:nvPr/>
        </p:nvSpPr>
        <p:spPr>
          <a:xfrm>
            <a:off x="8345098" y="686652"/>
            <a:ext cx="3137098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281D844-ABC5-497F-A95A-6BD04F079FB4}"/>
              </a:ext>
            </a:extLst>
          </p:cNvPr>
          <p:cNvSpPr/>
          <p:nvPr/>
        </p:nvSpPr>
        <p:spPr>
          <a:xfrm>
            <a:off x="8352863" y="6906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Planning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AD730158-1750-45B5-AA34-E8394B643C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58553" y="1878413"/>
            <a:ext cx="157625" cy="1881868"/>
          </a:xfrm>
          <a:prstGeom prst="rect">
            <a:avLst/>
          </a:prstGeom>
        </p:spPr>
      </p:pic>
      <p:graphicFrame>
        <p:nvGraphicFramePr>
          <p:cNvPr id="260" name="planningCustom1">
            <a:extLst>
              <a:ext uri="{FF2B5EF4-FFF2-40B4-BE49-F238E27FC236}">
                <a16:creationId xmlns:a16="http://schemas.microsoft.com/office/drawing/2014/main" id="{A1F69C4A-A0A8-4EE2-93A8-A67DA9A8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07362"/>
              </p:ext>
            </p:extLst>
          </p:nvPr>
        </p:nvGraphicFramePr>
        <p:xfrm>
          <a:off x="9779754" y="2055725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Index v _base1_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planningCustom2">
            <a:extLst>
              <a:ext uri="{FF2B5EF4-FFF2-40B4-BE49-F238E27FC236}">
                <a16:creationId xmlns:a16="http://schemas.microsoft.com/office/drawing/2014/main" id="{6C5FBCCE-592D-4FB4-940C-5DD569C41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137457"/>
              </p:ext>
            </p:extLst>
          </p:nvPr>
        </p:nvGraphicFramePr>
        <p:xfrm>
          <a:off x="9755438" y="2832916"/>
          <a:ext cx="1827020" cy="605095"/>
        </p:xfrm>
        <a:graphic>
          <a:graphicData uri="http://schemas.openxmlformats.org/drawingml/2006/table">
            <a:tbl>
              <a:tblPr/>
              <a:tblGrid>
                <a:gridCol w="182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 v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_base2_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pPr marL="0" indent="0"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144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C0F3B3B-1698-497A-A7FD-D311C67EAE1D}"/>
              </a:ext>
            </a:extLst>
          </p:cNvPr>
          <p:cNvCxnSpPr>
            <a:cxnSpLocks/>
          </p:cNvCxnSpPr>
          <p:nvPr/>
        </p:nvCxnSpPr>
        <p:spPr>
          <a:xfrm>
            <a:off x="8335845" y="734269"/>
            <a:ext cx="0" cy="292472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C43664-A1F0-488A-9238-F82D5CB0D0B2}"/>
              </a:ext>
            </a:extLst>
          </p:cNvPr>
          <p:cNvCxnSpPr/>
          <p:nvPr/>
        </p:nvCxnSpPr>
        <p:spPr>
          <a:xfrm>
            <a:off x="254000" y="67095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locationPriorGrp">
            <a:extLst>
              <a:ext uri="{FF2B5EF4-FFF2-40B4-BE49-F238E27FC236}">
                <a16:creationId xmlns:a16="http://schemas.microsoft.com/office/drawing/2014/main" id="{F2EF978E-9C16-4A6D-A851-CEC60D1D9A78}"/>
              </a:ext>
            </a:extLst>
          </p:cNvPr>
          <p:cNvGrpSpPr/>
          <p:nvPr/>
        </p:nvGrpSpPr>
        <p:grpSpPr>
          <a:xfrm>
            <a:off x="850303" y="1079000"/>
            <a:ext cx="820865" cy="1175213"/>
            <a:chOff x="850303" y="1079000"/>
            <a:chExt cx="820865" cy="1175213"/>
          </a:xfrm>
        </p:grpSpPr>
        <p:sp>
          <p:nvSpPr>
            <p:cNvPr id="153" name="metric">
              <a:extLst>
                <a:ext uri="{FF2B5EF4-FFF2-40B4-BE49-F238E27FC236}">
                  <a16:creationId xmlns:a16="http://schemas.microsoft.com/office/drawing/2014/main" id="{832DF495-8304-4E59-BE93-AC023D8F2713}"/>
                </a:ext>
              </a:extLst>
            </p:cNvPr>
            <p:cNvSpPr/>
            <p:nvPr/>
          </p:nvSpPr>
          <p:spPr>
            <a:xfrm>
              <a:off x="850303" y="1079000"/>
              <a:ext cx="808826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Home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10" name="metricPercentage">
              <a:extLst>
                <a:ext uri="{FF2B5EF4-FFF2-40B4-BE49-F238E27FC236}">
                  <a16:creationId xmlns:a16="http://schemas.microsoft.com/office/drawing/2014/main" id="{95ACF6D5-F1B2-46C0-BF34-B6892C799AE7}"/>
                </a:ext>
              </a:extLst>
            </p:cNvPr>
            <p:cNvSpPr/>
            <p:nvPr/>
          </p:nvSpPr>
          <p:spPr>
            <a:xfrm>
              <a:off x="927055" y="1915659"/>
              <a:ext cx="7441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38.8%</a:t>
              </a:r>
            </a:p>
          </p:txBody>
        </p:sp>
        <p:pic>
          <p:nvPicPr>
            <p:cNvPr id="30" name="img">
              <a:extLst>
                <a:ext uri="{FF2B5EF4-FFF2-40B4-BE49-F238E27FC236}">
                  <a16:creationId xmlns:a16="http://schemas.microsoft.com/office/drawing/2014/main" id="{3C9B86FF-5351-4D1F-9B81-0C66EFFB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2000" y="1372721"/>
              <a:ext cx="576000" cy="576000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0F137A-7F99-4C6B-A313-7E27B3573025}"/>
              </a:ext>
            </a:extLst>
          </p:cNvPr>
          <p:cNvCxnSpPr>
            <a:cxnSpLocks/>
          </p:cNvCxnSpPr>
          <p:nvPr/>
        </p:nvCxnSpPr>
        <p:spPr>
          <a:xfrm>
            <a:off x="2247465" y="646012"/>
            <a:ext cx="0" cy="301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imeperiodTextbox">
            <a:extLst>
              <a:ext uri="{FF2B5EF4-FFF2-40B4-BE49-F238E27FC236}">
                <a16:creationId xmlns:a16="http://schemas.microsoft.com/office/drawing/2014/main" id="{BE3C0302-40C7-4CE5-8CA9-58563922322B}"/>
              </a:ext>
            </a:extLst>
          </p:cNvPr>
          <p:cNvSpPr txBox="1"/>
          <p:nvPr/>
        </p:nvSpPr>
        <p:spPr>
          <a:xfrm>
            <a:off x="4439032" y="6763372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topConnector">
            <a:extLst>
              <a:ext uri="{FF2B5EF4-FFF2-40B4-BE49-F238E27FC236}">
                <a16:creationId xmlns:a16="http://schemas.microsoft.com/office/drawing/2014/main" id="{5BF2CBC6-779A-4A8C-AEFA-17C5786AAAAA}"/>
              </a:ext>
            </a:extLst>
          </p:cNvPr>
          <p:cNvCxnSpPr/>
          <p:nvPr/>
        </p:nvCxnSpPr>
        <p:spPr>
          <a:xfrm>
            <a:off x="268217" y="105693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tripMission1">
            <a:extLst>
              <a:ext uri="{FF2B5EF4-FFF2-40B4-BE49-F238E27FC236}">
                <a16:creationId xmlns:a16="http://schemas.microsoft.com/office/drawing/2014/main" id="{DB08EB95-4D44-49C0-B328-2E69D214A46F}"/>
              </a:ext>
            </a:extLst>
          </p:cNvPr>
          <p:cNvGrpSpPr/>
          <p:nvPr/>
        </p:nvGrpSpPr>
        <p:grpSpPr>
          <a:xfrm>
            <a:off x="2687300" y="986667"/>
            <a:ext cx="978680" cy="1396133"/>
            <a:chOff x="2687300" y="986667"/>
            <a:chExt cx="978680" cy="1396133"/>
          </a:xfrm>
        </p:grpSpPr>
        <p:sp>
          <p:nvSpPr>
            <p:cNvPr id="407" name="metricPercentage">
              <a:extLst>
                <a:ext uri="{FF2B5EF4-FFF2-40B4-BE49-F238E27FC236}">
                  <a16:creationId xmlns:a16="http://schemas.microsoft.com/office/drawing/2014/main" id="{A682E151-CFE7-4D2A-ACDB-70AF26CF3A3B}"/>
                </a:ext>
              </a:extLst>
            </p:cNvPr>
            <p:cNvSpPr/>
            <p:nvPr/>
          </p:nvSpPr>
          <p:spPr>
            <a:xfrm>
              <a:off x="2873803" y="2044246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32.7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152" name="img">
              <a:extLst>
                <a:ext uri="{FF2B5EF4-FFF2-40B4-BE49-F238E27FC236}">
                  <a16:creationId xmlns:a16="http://schemas.microsoft.com/office/drawing/2014/main" id="{840F71CB-1C33-4630-9D8D-9B6698FE5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16000" y="1480720"/>
              <a:ext cx="576000" cy="576000"/>
            </a:xfrm>
            <a:prstGeom prst="rect">
              <a:avLst/>
            </a:prstGeom>
          </p:spPr>
        </p:pic>
        <p:sp>
          <p:nvSpPr>
            <p:cNvPr id="140" name="metric">
              <a:extLst>
                <a:ext uri="{FF2B5EF4-FFF2-40B4-BE49-F238E27FC236}">
                  <a16:creationId xmlns:a16="http://schemas.microsoft.com/office/drawing/2014/main" id="{5894F7B3-2E0F-40D3-A351-76414BF037AF}"/>
                </a:ext>
              </a:extLst>
            </p:cNvPr>
            <p:cNvSpPr/>
            <p:nvPr/>
          </p:nvSpPr>
          <p:spPr>
            <a:xfrm>
              <a:off x="2687300" y="986667"/>
              <a:ext cx="97868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Large Stock-Up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tripMission3">
            <a:extLst>
              <a:ext uri="{FF2B5EF4-FFF2-40B4-BE49-F238E27FC236}">
                <a16:creationId xmlns:a16="http://schemas.microsoft.com/office/drawing/2014/main" id="{250BA175-A6BD-4F6B-8A3B-5371D4332319}"/>
              </a:ext>
            </a:extLst>
          </p:cNvPr>
          <p:cNvGrpSpPr/>
          <p:nvPr/>
        </p:nvGrpSpPr>
        <p:grpSpPr>
          <a:xfrm>
            <a:off x="6551452" y="1136150"/>
            <a:ext cx="1299347" cy="1246650"/>
            <a:chOff x="6551452" y="1136150"/>
            <a:chExt cx="1299347" cy="1246650"/>
          </a:xfrm>
        </p:grpSpPr>
        <p:sp>
          <p:nvSpPr>
            <p:cNvPr id="409" name="metricPercentage">
              <a:extLst>
                <a:ext uri="{FF2B5EF4-FFF2-40B4-BE49-F238E27FC236}">
                  <a16:creationId xmlns:a16="http://schemas.microsoft.com/office/drawing/2014/main" id="{3718D68D-F491-41EE-B5EB-B505E599F856}"/>
                </a:ext>
              </a:extLst>
            </p:cNvPr>
            <p:cNvSpPr/>
            <p:nvPr/>
          </p:nvSpPr>
          <p:spPr>
            <a:xfrm>
              <a:off x="6936342" y="2044246"/>
              <a:ext cx="727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21.1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412" name="img">
              <a:extLst>
                <a:ext uri="{FF2B5EF4-FFF2-40B4-BE49-F238E27FC236}">
                  <a16:creationId xmlns:a16="http://schemas.microsoft.com/office/drawing/2014/main" id="{6D2314DD-317F-4E55-A8A4-0D6CFF0F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0000" y="1476000"/>
              <a:ext cx="576000" cy="576000"/>
            </a:xfrm>
            <a:prstGeom prst="rect">
              <a:avLst/>
            </a:prstGeom>
          </p:spPr>
        </p:pic>
        <p:sp>
          <p:nvSpPr>
            <p:cNvPr id="154" name="metric">
              <a:extLst>
                <a:ext uri="{FF2B5EF4-FFF2-40B4-BE49-F238E27FC236}">
                  <a16:creationId xmlns:a16="http://schemas.microsoft.com/office/drawing/2014/main" id="{6D17CE4F-D35C-4839-A8B0-3CB6AFD41DC6}"/>
                </a:ext>
              </a:extLst>
            </p:cNvPr>
            <p:cNvSpPr/>
            <p:nvPr/>
          </p:nvSpPr>
          <p:spPr>
            <a:xfrm>
              <a:off x="6551452" y="1136150"/>
              <a:ext cx="129934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Need It Now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tripMission2">
            <a:extLst>
              <a:ext uri="{FF2B5EF4-FFF2-40B4-BE49-F238E27FC236}">
                <a16:creationId xmlns:a16="http://schemas.microsoft.com/office/drawing/2014/main" id="{E64EAB60-4FE6-4228-A157-396AE8BD24F4}"/>
              </a:ext>
            </a:extLst>
          </p:cNvPr>
          <p:cNvGrpSpPr/>
          <p:nvPr/>
        </p:nvGrpSpPr>
        <p:grpSpPr>
          <a:xfrm>
            <a:off x="4412463" y="1079000"/>
            <a:ext cx="1355802" cy="1303800"/>
            <a:chOff x="4412463" y="1079000"/>
            <a:chExt cx="1355802" cy="1303800"/>
          </a:xfrm>
        </p:grpSpPr>
        <p:sp>
          <p:nvSpPr>
            <p:cNvPr id="408" name="metricPercentage">
              <a:extLst>
                <a:ext uri="{FF2B5EF4-FFF2-40B4-BE49-F238E27FC236}">
                  <a16:creationId xmlns:a16="http://schemas.microsoft.com/office/drawing/2014/main" id="{7E570D88-AB57-4633-9611-F3B218E4D721}"/>
                </a:ext>
              </a:extLst>
            </p:cNvPr>
            <p:cNvSpPr/>
            <p:nvPr/>
          </p:nvSpPr>
          <p:spPr>
            <a:xfrm>
              <a:off x="4802800" y="2044246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29.8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pic>
          <p:nvPicPr>
            <p:cNvPr id="413" name="img">
              <a:extLst>
                <a:ext uri="{FF2B5EF4-FFF2-40B4-BE49-F238E27FC236}">
                  <a16:creationId xmlns:a16="http://schemas.microsoft.com/office/drawing/2014/main" id="{1F9B77C9-91BC-4639-88AC-EB3877828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0000" y="1480720"/>
              <a:ext cx="576000" cy="576000"/>
            </a:xfrm>
            <a:prstGeom prst="rect">
              <a:avLst/>
            </a:prstGeom>
          </p:spPr>
        </p:pic>
        <p:sp>
          <p:nvSpPr>
            <p:cNvPr id="155" name="metric">
              <a:extLst>
                <a:ext uri="{FF2B5EF4-FFF2-40B4-BE49-F238E27FC236}">
                  <a16:creationId xmlns:a16="http://schemas.microsoft.com/office/drawing/2014/main" id="{F8EF7447-FC8C-4766-A6C5-3D0230CA2B61}"/>
                </a:ext>
              </a:extLst>
            </p:cNvPr>
            <p:cNvSpPr/>
            <p:nvPr/>
          </p:nvSpPr>
          <p:spPr>
            <a:xfrm>
              <a:off x="4412463" y="1079000"/>
              <a:ext cx="1355802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Grab and Go</a:t>
              </a:r>
            </a:p>
          </p:txBody>
        </p:sp>
      </p:grpSp>
      <p:grpSp>
        <p:nvGrpSpPr>
          <p:cNvPr id="8" name="planningGrp">
            <a:extLst>
              <a:ext uri="{FF2B5EF4-FFF2-40B4-BE49-F238E27FC236}">
                <a16:creationId xmlns:a16="http://schemas.microsoft.com/office/drawing/2014/main" id="{B2FE1DC6-9B1A-4024-BB91-94872965E172}"/>
              </a:ext>
            </a:extLst>
          </p:cNvPr>
          <p:cNvGrpSpPr/>
          <p:nvPr/>
        </p:nvGrpSpPr>
        <p:grpSpPr>
          <a:xfrm>
            <a:off x="8409090" y="1185207"/>
            <a:ext cx="3118826" cy="2223387"/>
            <a:chOff x="8409090" y="1185207"/>
            <a:chExt cx="3118826" cy="2223387"/>
          </a:xfrm>
        </p:grpSpPr>
        <p:graphicFrame>
          <p:nvGraphicFramePr>
            <p:cNvPr id="240" name="donutChart">
              <a:extLst>
                <a:ext uri="{FF2B5EF4-FFF2-40B4-BE49-F238E27FC236}">
                  <a16:creationId xmlns:a16="http://schemas.microsoft.com/office/drawing/2014/main" id="{1C425EC6-A6FF-4361-AFEC-B3F5981E64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83694405"/>
                </p:ext>
              </p:extLst>
            </p:nvPr>
          </p:nvGraphicFramePr>
          <p:xfrm>
            <a:off x="8409090" y="2149476"/>
            <a:ext cx="1441184" cy="12591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241" name="metricPercentage">
              <a:extLst>
                <a:ext uri="{FF2B5EF4-FFF2-40B4-BE49-F238E27FC236}">
                  <a16:creationId xmlns:a16="http://schemas.microsoft.com/office/drawing/2014/main" id="{E8562BFF-FBA4-4EB1-AC58-837449C8A798}"/>
                </a:ext>
              </a:extLst>
            </p:cNvPr>
            <p:cNvSpPr/>
            <p:nvPr/>
          </p:nvSpPr>
          <p:spPr>
            <a:xfrm>
              <a:off x="8715100" y="2581886"/>
              <a:ext cx="728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noProof="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41.4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66" name="metric">
              <a:extLst>
                <a:ext uri="{FF2B5EF4-FFF2-40B4-BE49-F238E27FC236}">
                  <a16:creationId xmlns:a16="http://schemas.microsoft.com/office/drawing/2014/main" id="{9F06C61E-64DB-47E1-9799-E7FCF955960B}"/>
                </a:ext>
              </a:extLst>
            </p:cNvPr>
            <p:cNvSpPr/>
            <p:nvPr/>
          </p:nvSpPr>
          <p:spPr>
            <a:xfrm>
              <a:off x="8549137" y="1185207"/>
              <a:ext cx="2978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Visit Was Somewhat Planned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12D3899-0B7D-40F0-9858-ECA8DEB77E9F}"/>
              </a:ext>
            </a:extLst>
          </p:cNvPr>
          <p:cNvSpPr/>
          <p:nvPr/>
        </p:nvSpPr>
        <p:spPr>
          <a:xfrm>
            <a:off x="275764" y="3801126"/>
            <a:ext cx="3317874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C75E26C-CFF8-4093-9DE9-758BBF75DD7F}"/>
              </a:ext>
            </a:extLst>
          </p:cNvPr>
          <p:cNvSpPr/>
          <p:nvPr/>
        </p:nvSpPr>
        <p:spPr>
          <a:xfrm>
            <a:off x="254000" y="3803104"/>
            <a:ext cx="18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Preparation Type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3451B98E-909A-497D-9A97-465B97375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7188" y="-1868099"/>
            <a:ext cx="157625" cy="11476668"/>
          </a:xfrm>
          <a:prstGeom prst="rect">
            <a:avLst/>
          </a:prstGeom>
        </p:spPr>
      </p:pic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6EFF8A0-5DB0-49B7-92EF-694B504F5CA5}"/>
              </a:ext>
            </a:extLst>
          </p:cNvPr>
          <p:cNvCxnSpPr>
            <a:cxnSpLocks/>
          </p:cNvCxnSpPr>
          <p:nvPr/>
        </p:nvCxnSpPr>
        <p:spPr>
          <a:xfrm>
            <a:off x="6098833" y="3818841"/>
            <a:ext cx="0" cy="26776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Chart 173">
            <a:extLst>
              <a:ext uri="{FF2B5EF4-FFF2-40B4-BE49-F238E27FC236}">
                <a16:creationId xmlns:a16="http://schemas.microsoft.com/office/drawing/2014/main" id="{1E13AD5A-4F66-4817-A9A7-F8059877B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893183"/>
              </p:ext>
            </p:extLst>
          </p:nvPr>
        </p:nvGraphicFramePr>
        <p:xfrm>
          <a:off x="504335" y="5670826"/>
          <a:ext cx="1162236" cy="82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9" name="preparationItems">
            <a:extLst>
              <a:ext uri="{FF2B5EF4-FFF2-40B4-BE49-F238E27FC236}">
                <a16:creationId xmlns:a16="http://schemas.microsoft.com/office/drawing/2014/main" id="{7BAB1601-691A-4AA9-9D4E-9F212436C4B5}"/>
              </a:ext>
            </a:extLst>
          </p:cNvPr>
          <p:cNvGrpSpPr/>
          <p:nvPr/>
        </p:nvGrpSpPr>
        <p:grpSpPr>
          <a:xfrm>
            <a:off x="273165" y="4269283"/>
            <a:ext cx="5620003" cy="2062826"/>
            <a:chOff x="273165" y="4269283"/>
            <a:chExt cx="5620003" cy="2062826"/>
          </a:xfrm>
        </p:grpSpPr>
        <p:sp>
          <p:nvSpPr>
            <p:cNvPr id="177" name="preparationCustom1">
              <a:extLst>
                <a:ext uri="{FF2B5EF4-FFF2-40B4-BE49-F238E27FC236}">
                  <a16:creationId xmlns:a16="http://schemas.microsoft.com/office/drawing/2014/main" id="{8BCF0B05-91BA-4FCC-A631-456AF36E2B55}"/>
                </a:ext>
              </a:extLst>
            </p:cNvPr>
            <p:cNvSpPr/>
            <p:nvPr/>
          </p:nvSpPr>
          <p:spPr>
            <a:xfrm>
              <a:off x="286018" y="5405173"/>
              <a:ext cx="14200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_base1_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preparationCustom2">
              <a:extLst>
                <a:ext uri="{FF2B5EF4-FFF2-40B4-BE49-F238E27FC236}">
                  <a16:creationId xmlns:a16="http://schemas.microsoft.com/office/drawing/2014/main" id="{E614055E-C19B-46FA-BB98-4FE59F1C9299}"/>
                </a:ext>
              </a:extLst>
            </p:cNvPr>
            <p:cNvSpPr/>
            <p:nvPr/>
          </p:nvSpPr>
          <p:spPr>
            <a:xfrm>
              <a:off x="273165" y="5969724"/>
              <a:ext cx="13423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lang="en-US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1">
              <a:extLst>
                <a:ext uri="{FF2B5EF4-FFF2-40B4-BE49-F238E27FC236}">
                  <a16:creationId xmlns:a16="http://schemas.microsoft.com/office/drawing/2014/main" id="{F764BCD2-6BA0-4639-A6CB-7F46C29CCF24}"/>
                </a:ext>
              </a:extLst>
            </p:cNvPr>
            <p:cNvGrpSpPr/>
            <p:nvPr/>
          </p:nvGrpSpPr>
          <p:grpSpPr>
            <a:xfrm>
              <a:off x="1067672" y="4359132"/>
              <a:ext cx="1903253" cy="1962683"/>
              <a:chOff x="1067672" y="4359132"/>
              <a:chExt cx="1903253" cy="1962683"/>
            </a:xfrm>
          </p:grpSpPr>
          <p:sp>
            <p:nvSpPr>
              <p:cNvPr id="176" name="metricPercentage">
                <a:extLst>
                  <a:ext uri="{FF2B5EF4-FFF2-40B4-BE49-F238E27FC236}">
                    <a16:creationId xmlns:a16="http://schemas.microsoft.com/office/drawing/2014/main" id="{51DCC965-0C53-4D23-9701-D11091E5B4F6}"/>
                  </a:ext>
                </a:extLst>
              </p:cNvPr>
              <p:cNvSpPr/>
              <p:nvPr/>
            </p:nvSpPr>
            <p:spPr>
              <a:xfrm>
                <a:off x="1810775" y="4847285"/>
                <a:ext cx="7455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44.5%</a:t>
                </a:r>
              </a:p>
            </p:txBody>
          </p:sp>
          <p:sp>
            <p:nvSpPr>
              <p:cNvPr id="178" name="index1">
                <a:extLst>
                  <a:ext uri="{FF2B5EF4-FFF2-40B4-BE49-F238E27FC236}">
                    <a16:creationId xmlns:a16="http://schemas.microsoft.com/office/drawing/2014/main" id="{BBD99E61-EB08-47C5-BF01-F6EEDF903364}"/>
                  </a:ext>
                </a:extLst>
              </p:cNvPr>
              <p:cNvSpPr/>
              <p:nvPr/>
            </p:nvSpPr>
            <p:spPr>
              <a:xfrm>
                <a:off x="1928968" y="5405488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index2">
                <a:extLst>
                  <a:ext uri="{FF2B5EF4-FFF2-40B4-BE49-F238E27FC236}">
                    <a16:creationId xmlns:a16="http://schemas.microsoft.com/office/drawing/2014/main" id="{31A3592E-80D6-4C6C-AB70-813367FFA08A}"/>
                  </a:ext>
                </a:extLst>
              </p:cNvPr>
              <p:cNvSpPr/>
              <p:nvPr/>
            </p:nvSpPr>
            <p:spPr>
              <a:xfrm>
                <a:off x="1893527" y="606020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81" name="metric">
                <a:extLst>
                  <a:ext uri="{FF2B5EF4-FFF2-40B4-BE49-F238E27FC236}">
                    <a16:creationId xmlns:a16="http://schemas.microsoft.com/office/drawing/2014/main" id="{9A7BE4FA-C89A-4B74-BD8C-A905E8052D91}"/>
                  </a:ext>
                </a:extLst>
              </p:cNvPr>
              <p:cNvSpPr/>
              <p:nvPr/>
            </p:nvSpPr>
            <p:spPr>
              <a:xfrm>
                <a:off x="1067672" y="4359132"/>
                <a:ext cx="190325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Made A List</a:t>
                </a:r>
              </a:p>
            </p:txBody>
          </p:sp>
        </p:grpSp>
        <p:grpSp>
          <p:nvGrpSpPr>
            <p:cNvPr id="11" name="2">
              <a:extLst>
                <a:ext uri="{FF2B5EF4-FFF2-40B4-BE49-F238E27FC236}">
                  <a16:creationId xmlns:a16="http://schemas.microsoft.com/office/drawing/2014/main" id="{6F66CDF7-5864-4C59-BE23-9CC46F979E4E}"/>
                </a:ext>
              </a:extLst>
            </p:cNvPr>
            <p:cNvGrpSpPr/>
            <p:nvPr/>
          </p:nvGrpSpPr>
          <p:grpSpPr>
            <a:xfrm>
              <a:off x="2408080" y="4382823"/>
              <a:ext cx="1903253" cy="1949286"/>
              <a:chOff x="2408080" y="4382823"/>
              <a:chExt cx="1903253" cy="1949286"/>
            </a:xfrm>
          </p:grpSpPr>
          <p:sp>
            <p:nvSpPr>
              <p:cNvPr id="182" name="metric">
                <a:extLst>
                  <a:ext uri="{FF2B5EF4-FFF2-40B4-BE49-F238E27FC236}">
                    <a16:creationId xmlns:a16="http://schemas.microsoft.com/office/drawing/2014/main" id="{E741C656-2E47-4019-8128-3F7636CF50F1}"/>
                  </a:ext>
                </a:extLst>
              </p:cNvPr>
              <p:cNvSpPr/>
              <p:nvPr/>
            </p:nvSpPr>
            <p:spPr>
              <a:xfrm>
                <a:off x="2408080" y="4382823"/>
                <a:ext cx="190325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Searched For Coupons</a:t>
                </a:r>
              </a:p>
            </p:txBody>
          </p:sp>
          <p:sp>
            <p:nvSpPr>
              <p:cNvPr id="184" name="metricPercentage">
                <a:extLst>
                  <a:ext uri="{FF2B5EF4-FFF2-40B4-BE49-F238E27FC236}">
                    <a16:creationId xmlns:a16="http://schemas.microsoft.com/office/drawing/2014/main" id="{4794BEBB-3771-4195-83E5-6182624C6F6B}"/>
                  </a:ext>
                </a:extLst>
              </p:cNvPr>
              <p:cNvSpPr/>
              <p:nvPr/>
            </p:nvSpPr>
            <p:spPr>
              <a:xfrm>
                <a:off x="3162160" y="4857579"/>
                <a:ext cx="7441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20.5%</a:t>
                </a:r>
              </a:p>
            </p:txBody>
          </p:sp>
          <p:sp>
            <p:nvSpPr>
              <p:cNvPr id="185" name="index1">
                <a:extLst>
                  <a:ext uri="{FF2B5EF4-FFF2-40B4-BE49-F238E27FC236}">
                    <a16:creationId xmlns:a16="http://schemas.microsoft.com/office/drawing/2014/main" id="{8655FFAE-1342-4547-9F4D-5F8EA0E925CF}"/>
                  </a:ext>
                </a:extLst>
              </p:cNvPr>
              <p:cNvSpPr/>
              <p:nvPr/>
            </p:nvSpPr>
            <p:spPr>
              <a:xfrm>
                <a:off x="3195587" y="541578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</a:t>
                </a: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index2">
                <a:extLst>
                  <a:ext uri="{FF2B5EF4-FFF2-40B4-BE49-F238E27FC236}">
                    <a16:creationId xmlns:a16="http://schemas.microsoft.com/office/drawing/2014/main" id="{76442752-9894-4866-9F72-6F59EFCA4A97}"/>
                  </a:ext>
                </a:extLst>
              </p:cNvPr>
              <p:cNvSpPr/>
              <p:nvPr/>
            </p:nvSpPr>
            <p:spPr>
              <a:xfrm>
                <a:off x="3276000" y="607049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12" name="3">
              <a:extLst>
                <a:ext uri="{FF2B5EF4-FFF2-40B4-BE49-F238E27FC236}">
                  <a16:creationId xmlns:a16="http://schemas.microsoft.com/office/drawing/2014/main" id="{876CAE7D-D622-48B6-91C3-4638B677DD5A}"/>
                </a:ext>
              </a:extLst>
            </p:cNvPr>
            <p:cNvGrpSpPr/>
            <p:nvPr/>
          </p:nvGrpSpPr>
          <p:grpSpPr>
            <a:xfrm>
              <a:off x="3989915" y="4269283"/>
              <a:ext cx="1903253" cy="2057007"/>
              <a:chOff x="3989915" y="4269283"/>
              <a:chExt cx="1903253" cy="2057007"/>
            </a:xfrm>
          </p:grpSpPr>
          <p:sp>
            <p:nvSpPr>
              <p:cNvPr id="188" name="metric">
                <a:extLst>
                  <a:ext uri="{FF2B5EF4-FFF2-40B4-BE49-F238E27FC236}">
                    <a16:creationId xmlns:a16="http://schemas.microsoft.com/office/drawing/2014/main" id="{AD6F5E2D-BE69-4E18-BA60-D11319C6AD2A}"/>
                  </a:ext>
                </a:extLst>
              </p:cNvPr>
              <p:cNvSpPr/>
              <p:nvPr/>
            </p:nvSpPr>
            <p:spPr>
              <a:xfrm>
                <a:off x="3989915" y="4269283"/>
                <a:ext cx="190325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Planned Specific Menu/Dish</a:t>
                </a:r>
              </a:p>
            </p:txBody>
          </p:sp>
          <p:sp>
            <p:nvSpPr>
              <p:cNvPr id="189" name="metricPercentage">
                <a:extLst>
                  <a:ext uri="{FF2B5EF4-FFF2-40B4-BE49-F238E27FC236}">
                    <a16:creationId xmlns:a16="http://schemas.microsoft.com/office/drawing/2014/main" id="{E2061D9C-F206-4ECF-87AA-00BD590272A3}"/>
                  </a:ext>
                </a:extLst>
              </p:cNvPr>
              <p:cNvSpPr/>
              <p:nvPr/>
            </p:nvSpPr>
            <p:spPr>
              <a:xfrm>
                <a:off x="4750599" y="4851760"/>
                <a:ext cx="737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10.5%</a:t>
                </a:r>
              </a:p>
            </p:txBody>
          </p:sp>
          <p:sp>
            <p:nvSpPr>
              <p:cNvPr id="190" name="index1">
                <a:extLst>
                  <a:ext uri="{FF2B5EF4-FFF2-40B4-BE49-F238E27FC236}">
                    <a16:creationId xmlns:a16="http://schemas.microsoft.com/office/drawing/2014/main" id="{DA48ADE4-D512-489F-85B0-432AC14603ED}"/>
                  </a:ext>
                </a:extLst>
              </p:cNvPr>
              <p:cNvSpPr/>
              <p:nvPr/>
            </p:nvSpPr>
            <p:spPr>
              <a:xfrm>
                <a:off x="4860778" y="5409963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index2">
                <a:extLst>
                  <a:ext uri="{FF2B5EF4-FFF2-40B4-BE49-F238E27FC236}">
                    <a16:creationId xmlns:a16="http://schemas.microsoft.com/office/drawing/2014/main" id="{BEB1A4E4-4B61-4743-B41D-FD33404B6F98}"/>
                  </a:ext>
                </a:extLst>
              </p:cNvPr>
              <p:cNvSpPr/>
              <p:nvPr/>
            </p:nvSpPr>
            <p:spPr>
              <a:xfrm>
                <a:off x="4825337" y="6064680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</a:p>
            </p:txBody>
          </p:sp>
        </p:grp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FFE3C9-E91E-4CDD-9F7A-A155DB37AE7B}"/>
              </a:ext>
            </a:extLst>
          </p:cNvPr>
          <p:cNvSpPr/>
          <p:nvPr/>
        </p:nvSpPr>
        <p:spPr>
          <a:xfrm>
            <a:off x="6236174" y="3816063"/>
            <a:ext cx="5577673" cy="3706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16C4869-C5D2-44A6-AA80-30C79F838CDC}"/>
              </a:ext>
            </a:extLst>
          </p:cNvPr>
          <p:cNvCxnSpPr>
            <a:cxnSpLocks/>
          </p:cNvCxnSpPr>
          <p:nvPr/>
        </p:nvCxnSpPr>
        <p:spPr>
          <a:xfrm>
            <a:off x="10177083" y="4262262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6A89108-07EB-4C55-B528-1D2902B4A5CD}"/>
              </a:ext>
            </a:extLst>
          </p:cNvPr>
          <p:cNvCxnSpPr>
            <a:cxnSpLocks/>
          </p:cNvCxnSpPr>
          <p:nvPr/>
        </p:nvCxnSpPr>
        <p:spPr>
          <a:xfrm>
            <a:off x="8455555" y="4262262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D1E5FEB-76C4-4E09-9659-B0D7BF96B159}"/>
              </a:ext>
            </a:extLst>
          </p:cNvPr>
          <p:cNvSpPr/>
          <p:nvPr/>
        </p:nvSpPr>
        <p:spPr>
          <a:xfrm>
            <a:off x="6190306" y="3807973"/>
            <a:ext cx="248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Top 3 Destination Items</a:t>
            </a:r>
          </a:p>
        </p:txBody>
      </p:sp>
      <p:grpSp>
        <p:nvGrpSpPr>
          <p:cNvPr id="18" name="destinationItems">
            <a:extLst>
              <a:ext uri="{FF2B5EF4-FFF2-40B4-BE49-F238E27FC236}">
                <a16:creationId xmlns:a16="http://schemas.microsoft.com/office/drawing/2014/main" id="{634278B1-311C-41B4-813D-87722586659A}"/>
              </a:ext>
            </a:extLst>
          </p:cNvPr>
          <p:cNvGrpSpPr/>
          <p:nvPr/>
        </p:nvGrpSpPr>
        <p:grpSpPr>
          <a:xfrm>
            <a:off x="6221989" y="4325393"/>
            <a:ext cx="5490452" cy="2019918"/>
            <a:chOff x="6221989" y="4325393"/>
            <a:chExt cx="5490452" cy="2019918"/>
          </a:xfrm>
        </p:grpSpPr>
        <p:sp>
          <p:nvSpPr>
            <p:cNvPr id="212" name="destinationCustom1">
              <a:extLst>
                <a:ext uri="{FF2B5EF4-FFF2-40B4-BE49-F238E27FC236}">
                  <a16:creationId xmlns:a16="http://schemas.microsoft.com/office/drawing/2014/main" id="{18798B87-5E18-4B92-B576-C4DC0AC27E1D}"/>
                </a:ext>
              </a:extLst>
            </p:cNvPr>
            <p:cNvSpPr/>
            <p:nvPr/>
          </p:nvSpPr>
          <p:spPr>
            <a:xfrm>
              <a:off x="6234102" y="5466660"/>
              <a:ext cx="13382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_base1_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2">
              <a:extLst>
                <a:ext uri="{FF2B5EF4-FFF2-40B4-BE49-F238E27FC236}">
                  <a16:creationId xmlns:a16="http://schemas.microsoft.com/office/drawing/2014/main" id="{E63D3254-A23D-4AE4-A0DE-D0713114E454}"/>
                </a:ext>
              </a:extLst>
            </p:cNvPr>
            <p:cNvGrpSpPr/>
            <p:nvPr/>
          </p:nvGrpSpPr>
          <p:grpSpPr>
            <a:xfrm>
              <a:off x="8483011" y="4405106"/>
              <a:ext cx="1793664" cy="1919783"/>
              <a:chOff x="8483011" y="4405106"/>
              <a:chExt cx="1793664" cy="1919783"/>
            </a:xfrm>
          </p:grpSpPr>
          <p:sp>
            <p:nvSpPr>
              <p:cNvPr id="175" name="index2">
                <a:extLst>
                  <a:ext uri="{FF2B5EF4-FFF2-40B4-BE49-F238E27FC236}">
                    <a16:creationId xmlns:a16="http://schemas.microsoft.com/office/drawing/2014/main" id="{38034153-1A79-40A3-99A1-1BB6C1FAA388}"/>
                  </a:ext>
                </a:extLst>
              </p:cNvPr>
              <p:cNvSpPr/>
              <p:nvPr/>
            </p:nvSpPr>
            <p:spPr>
              <a:xfrm>
                <a:off x="9184799" y="606327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119</a:t>
                </a:r>
              </a:p>
            </p:txBody>
          </p:sp>
          <p:sp>
            <p:nvSpPr>
              <p:cNvPr id="207" name="metric">
                <a:extLst>
                  <a:ext uri="{FF2B5EF4-FFF2-40B4-BE49-F238E27FC236}">
                    <a16:creationId xmlns:a16="http://schemas.microsoft.com/office/drawing/2014/main" id="{F1CC075F-4763-43C3-A8DD-5951438A5A63}"/>
                  </a:ext>
                </a:extLst>
              </p:cNvPr>
              <p:cNvSpPr/>
              <p:nvPr/>
            </p:nvSpPr>
            <p:spPr>
              <a:xfrm>
                <a:off x="8483011" y="4405106"/>
                <a:ext cx="1793664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Fresh Meat</a:t>
                </a:r>
              </a:p>
            </p:txBody>
          </p:sp>
          <p:sp>
            <p:nvSpPr>
              <p:cNvPr id="210" name="metricPercentage">
                <a:extLst>
                  <a:ext uri="{FF2B5EF4-FFF2-40B4-BE49-F238E27FC236}">
                    <a16:creationId xmlns:a16="http://schemas.microsoft.com/office/drawing/2014/main" id="{D2756509-7C1E-496E-A4F0-BDC671E9CD96}"/>
                  </a:ext>
                </a:extLst>
              </p:cNvPr>
              <p:cNvSpPr/>
              <p:nvPr/>
            </p:nvSpPr>
            <p:spPr>
              <a:xfrm>
                <a:off x="8965352" y="4863451"/>
                <a:ext cx="7371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16.5%</a:t>
                </a:r>
              </a:p>
            </p:txBody>
          </p:sp>
          <p:sp>
            <p:nvSpPr>
              <p:cNvPr id="215" name="index1">
                <a:extLst>
                  <a:ext uri="{FF2B5EF4-FFF2-40B4-BE49-F238E27FC236}">
                    <a16:creationId xmlns:a16="http://schemas.microsoft.com/office/drawing/2014/main" id="{B7AE413B-DE94-46D8-9819-F6354ABE3E93}"/>
                  </a:ext>
                </a:extLst>
              </p:cNvPr>
              <p:cNvSpPr/>
              <p:nvPr/>
            </p:nvSpPr>
            <p:spPr>
              <a:xfrm>
                <a:off x="9173708" y="546697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119</a:t>
                </a:r>
              </a:p>
            </p:txBody>
          </p:sp>
        </p:grpSp>
        <p:sp>
          <p:nvSpPr>
            <p:cNvPr id="216" name="destinationCustom2">
              <a:extLst>
                <a:ext uri="{FF2B5EF4-FFF2-40B4-BE49-F238E27FC236}">
                  <a16:creationId xmlns:a16="http://schemas.microsoft.com/office/drawing/2014/main" id="{8DF0B065-52F8-4EA9-9EBD-F85D84003660}"/>
                </a:ext>
              </a:extLst>
            </p:cNvPr>
            <p:cNvSpPr/>
            <p:nvPr/>
          </p:nvSpPr>
          <p:spPr>
            <a:xfrm>
              <a:off x="6221989" y="6031211"/>
              <a:ext cx="12651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IN" sz="1200" b="0" i="0" u="none" strike="noStrike" dirty="0">
                  <a:solidFill>
                    <a:srgbClr val="000000"/>
                  </a:solidFill>
                  <a:effectLst/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lang="en-US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3">
              <a:extLst>
                <a:ext uri="{FF2B5EF4-FFF2-40B4-BE49-F238E27FC236}">
                  <a16:creationId xmlns:a16="http://schemas.microsoft.com/office/drawing/2014/main" id="{D52F69DC-2F0B-4A9A-A36A-C4BD4F3F2DFE}"/>
                </a:ext>
              </a:extLst>
            </p:cNvPr>
            <p:cNvGrpSpPr/>
            <p:nvPr/>
          </p:nvGrpSpPr>
          <p:grpSpPr>
            <a:xfrm>
              <a:off x="9885254" y="4419651"/>
              <a:ext cx="1827187" cy="1925660"/>
              <a:chOff x="9885254" y="4419651"/>
              <a:chExt cx="1827187" cy="1925660"/>
            </a:xfrm>
          </p:grpSpPr>
          <p:sp>
            <p:nvSpPr>
              <p:cNvPr id="208" name="metric">
                <a:extLst>
                  <a:ext uri="{FF2B5EF4-FFF2-40B4-BE49-F238E27FC236}">
                    <a16:creationId xmlns:a16="http://schemas.microsoft.com/office/drawing/2014/main" id="{29506C79-B509-4B54-A544-64DE0ADA4D49}"/>
                  </a:ext>
                </a:extLst>
              </p:cNvPr>
              <p:cNvSpPr/>
              <p:nvPr/>
            </p:nvSpPr>
            <p:spPr>
              <a:xfrm>
                <a:off x="9885254" y="4419651"/>
                <a:ext cx="1827187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Eggs</a:t>
                </a:r>
              </a:p>
            </p:txBody>
          </p:sp>
          <p:sp>
            <p:nvSpPr>
              <p:cNvPr id="211" name="metricPercentage">
                <a:extLst>
                  <a:ext uri="{FF2B5EF4-FFF2-40B4-BE49-F238E27FC236}">
                    <a16:creationId xmlns:a16="http://schemas.microsoft.com/office/drawing/2014/main" id="{AD214957-C8C7-4E7A-B5C2-21919E9DD8BA}"/>
                  </a:ext>
                </a:extLst>
              </p:cNvPr>
              <p:cNvSpPr/>
              <p:nvPr/>
            </p:nvSpPr>
            <p:spPr>
              <a:xfrm>
                <a:off x="10614159" y="4925623"/>
                <a:ext cx="7412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15.4%</a:t>
                </a:r>
              </a:p>
            </p:txBody>
          </p:sp>
          <p:sp>
            <p:nvSpPr>
              <p:cNvPr id="219" name="index1">
                <a:extLst>
                  <a:ext uri="{FF2B5EF4-FFF2-40B4-BE49-F238E27FC236}">
                    <a16:creationId xmlns:a16="http://schemas.microsoft.com/office/drawing/2014/main" id="{B2A3B824-E670-46B1-A784-BE3891E09DB5}"/>
                  </a:ext>
                </a:extLst>
              </p:cNvPr>
              <p:cNvSpPr/>
              <p:nvPr/>
            </p:nvSpPr>
            <p:spPr>
              <a:xfrm>
                <a:off x="10748654" y="54669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92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index2">
                <a:extLst>
                  <a:ext uri="{FF2B5EF4-FFF2-40B4-BE49-F238E27FC236}">
                    <a16:creationId xmlns:a16="http://schemas.microsoft.com/office/drawing/2014/main" id="{0611FBF3-D169-4052-B378-A891EA6B4F68}"/>
                  </a:ext>
                </a:extLst>
              </p:cNvPr>
              <p:cNvSpPr/>
              <p:nvPr/>
            </p:nvSpPr>
            <p:spPr>
              <a:xfrm>
                <a:off x="10748654" y="6083701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1">
              <a:extLst>
                <a:ext uri="{FF2B5EF4-FFF2-40B4-BE49-F238E27FC236}">
                  <a16:creationId xmlns:a16="http://schemas.microsoft.com/office/drawing/2014/main" id="{FC477AAD-E9EC-4C41-8B96-CC9EF2EDFECF}"/>
                </a:ext>
              </a:extLst>
            </p:cNvPr>
            <p:cNvGrpSpPr/>
            <p:nvPr/>
          </p:nvGrpSpPr>
          <p:grpSpPr>
            <a:xfrm>
              <a:off x="6917202" y="4325393"/>
              <a:ext cx="1793664" cy="1962425"/>
              <a:chOff x="6917202" y="4325393"/>
              <a:chExt cx="1793664" cy="1962425"/>
            </a:xfrm>
          </p:grpSpPr>
          <p:sp>
            <p:nvSpPr>
              <p:cNvPr id="209" name="metricPercentage">
                <a:extLst>
                  <a:ext uri="{FF2B5EF4-FFF2-40B4-BE49-F238E27FC236}">
                    <a16:creationId xmlns:a16="http://schemas.microsoft.com/office/drawing/2014/main" id="{EB703CB3-5CF6-4826-BF80-D31DE5B808DC}"/>
                  </a:ext>
                </a:extLst>
              </p:cNvPr>
              <p:cNvSpPr/>
              <p:nvPr/>
            </p:nvSpPr>
            <p:spPr>
              <a:xfrm>
                <a:off x="7545608" y="4867470"/>
                <a:ext cx="7455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44.5%</a:t>
                </a:r>
              </a:p>
            </p:txBody>
          </p:sp>
          <p:sp>
            <p:nvSpPr>
              <p:cNvPr id="213" name="index1">
                <a:extLst>
                  <a:ext uri="{FF2B5EF4-FFF2-40B4-BE49-F238E27FC236}">
                    <a16:creationId xmlns:a16="http://schemas.microsoft.com/office/drawing/2014/main" id="{777C54AB-C222-4796-AA49-521439B26460}"/>
                  </a:ext>
                </a:extLst>
              </p:cNvPr>
              <p:cNvSpPr/>
              <p:nvPr/>
            </p:nvSpPr>
            <p:spPr>
              <a:xfrm>
                <a:off x="7681427" y="54669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index2">
                <a:extLst>
                  <a:ext uri="{FF2B5EF4-FFF2-40B4-BE49-F238E27FC236}">
                    <a16:creationId xmlns:a16="http://schemas.microsoft.com/office/drawing/2014/main" id="{D8C2CC5E-3BA4-47FB-85A4-C58C37575C14}"/>
                  </a:ext>
                </a:extLst>
              </p:cNvPr>
              <p:cNvSpPr/>
              <p:nvPr/>
            </p:nvSpPr>
            <p:spPr>
              <a:xfrm>
                <a:off x="7635924" y="602620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221" name="metric">
                <a:extLst>
                  <a:ext uri="{FF2B5EF4-FFF2-40B4-BE49-F238E27FC236}">
                    <a16:creationId xmlns:a16="http://schemas.microsoft.com/office/drawing/2014/main" id="{B502EA61-2714-4594-BDE2-A41FFE7B4DA1}"/>
                  </a:ext>
                </a:extLst>
              </p:cNvPr>
              <p:cNvSpPr/>
              <p:nvPr/>
            </p:nvSpPr>
            <p:spPr>
              <a:xfrm>
                <a:off x="6917202" y="4325393"/>
                <a:ext cx="179366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Gasoline/ </a:t>
                </a:r>
              </a:p>
              <a:p>
                <a:pPr lvl="0" algn="ctr">
                  <a:defRPr/>
                </a:pPr>
                <a:r>
                  <a:rPr lang="en-US" sz="1200" b="1" dirty="0">
                    <a:solidFill>
                      <a:srgbClr val="333E48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Diesel</a:t>
                </a:r>
              </a:p>
            </p:txBody>
          </p:sp>
        </p:grp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052C111B-F26E-4380-95D8-5D5DDFB53B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5715" y="2091308"/>
            <a:ext cx="157625" cy="5636186"/>
          </a:xfrm>
          <a:prstGeom prst="rect">
            <a:avLst/>
          </a:prstGeom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B98AD7E-C384-4C33-8A13-152535AE3F66}"/>
              </a:ext>
            </a:extLst>
          </p:cNvPr>
          <p:cNvCxnSpPr>
            <a:cxnSpLocks/>
          </p:cNvCxnSpPr>
          <p:nvPr/>
        </p:nvCxnSpPr>
        <p:spPr>
          <a:xfrm>
            <a:off x="2686646" y="427206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9AC79F5-52AC-49F0-81AE-49C5F4704E70}"/>
              </a:ext>
            </a:extLst>
          </p:cNvPr>
          <p:cNvCxnSpPr>
            <a:cxnSpLocks/>
          </p:cNvCxnSpPr>
          <p:nvPr/>
        </p:nvCxnSpPr>
        <p:spPr>
          <a:xfrm>
            <a:off x="4096092" y="4244264"/>
            <a:ext cx="0" cy="24171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destinationConnector">
            <a:extLst>
              <a:ext uri="{FF2B5EF4-FFF2-40B4-BE49-F238E27FC236}">
                <a16:creationId xmlns:a16="http://schemas.microsoft.com/office/drawing/2014/main" id="{76D8C104-30DC-417B-8E31-7EC6B23E9CD6}"/>
              </a:ext>
            </a:extLst>
          </p:cNvPr>
          <p:cNvCxnSpPr/>
          <p:nvPr/>
        </p:nvCxnSpPr>
        <p:spPr>
          <a:xfrm>
            <a:off x="6220320" y="4190145"/>
            <a:ext cx="5399095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preparationConnector">
            <a:extLst>
              <a:ext uri="{FF2B5EF4-FFF2-40B4-BE49-F238E27FC236}">
                <a16:creationId xmlns:a16="http://schemas.microsoft.com/office/drawing/2014/main" id="{6174484D-0318-4E40-B7D4-E722B46FCB91}"/>
              </a:ext>
            </a:extLst>
          </p:cNvPr>
          <p:cNvCxnSpPr/>
          <p:nvPr/>
        </p:nvCxnSpPr>
        <p:spPr>
          <a:xfrm>
            <a:off x="333358" y="4195846"/>
            <a:ext cx="5674503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D4DE769D-ADF3-4ED6-A139-5564AA233146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D8489453-1427-4021-BA54-D596C7C46D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2329" y="2110094"/>
            <a:ext cx="157625" cy="56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reasonStorechart5">
            <a:extLst>
              <a:ext uri="{FF2B5EF4-FFF2-40B4-BE49-F238E27FC236}">
                <a16:creationId xmlns:a16="http://schemas.microsoft.com/office/drawing/2014/main" id="{299A8072-4E9A-43DF-87B7-8633C6496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749075"/>
              </p:ext>
            </p:extLst>
          </p:nvPr>
        </p:nvGraphicFramePr>
        <p:xfrm>
          <a:off x="10404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9" name="reasonStorechart4">
            <a:extLst>
              <a:ext uri="{FF2B5EF4-FFF2-40B4-BE49-F238E27FC236}">
                <a16:creationId xmlns:a16="http://schemas.microsoft.com/office/drawing/2014/main" id="{76D2085D-39F3-43D9-84B4-4211CEE0D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160716"/>
              </p:ext>
            </p:extLst>
          </p:nvPr>
        </p:nvGraphicFramePr>
        <p:xfrm>
          <a:off x="810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0" name="reasonStorechart3">
            <a:extLst>
              <a:ext uri="{FF2B5EF4-FFF2-40B4-BE49-F238E27FC236}">
                <a16:creationId xmlns:a16="http://schemas.microsoft.com/office/drawing/2014/main" id="{9C40D7EA-68BE-41FB-943B-208C60CF6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914362"/>
              </p:ext>
            </p:extLst>
          </p:nvPr>
        </p:nvGraphicFramePr>
        <p:xfrm>
          <a:off x="576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2" name="reasonStorechart2">
            <a:extLst>
              <a:ext uri="{FF2B5EF4-FFF2-40B4-BE49-F238E27FC236}">
                <a16:creationId xmlns:a16="http://schemas.microsoft.com/office/drawing/2014/main" id="{F0F78E32-2C1C-469D-AC58-D4D74D730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332591"/>
              </p:ext>
            </p:extLst>
          </p:nvPr>
        </p:nvGraphicFramePr>
        <p:xfrm>
          <a:off x="3420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0" name="reasonStorechart1">
            <a:extLst>
              <a:ext uri="{FF2B5EF4-FFF2-40B4-BE49-F238E27FC236}">
                <a16:creationId xmlns:a16="http://schemas.microsoft.com/office/drawing/2014/main" id="{E03E660F-B49C-4CA5-89B7-356ABA1ED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47357"/>
              </p:ext>
            </p:extLst>
          </p:nvPr>
        </p:nvGraphicFramePr>
        <p:xfrm>
          <a:off x="1116000" y="42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9" name="reasonSegmchart5">
            <a:extLst>
              <a:ext uri="{FF2B5EF4-FFF2-40B4-BE49-F238E27FC236}">
                <a16:creationId xmlns:a16="http://schemas.microsoft.com/office/drawing/2014/main" id="{8736E594-437F-4481-A549-B3893A670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615229"/>
              </p:ext>
            </p:extLst>
          </p:nvPr>
        </p:nvGraphicFramePr>
        <p:xfrm>
          <a:off x="1044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8" name="reasonSegmchart4">
            <a:extLst>
              <a:ext uri="{FF2B5EF4-FFF2-40B4-BE49-F238E27FC236}">
                <a16:creationId xmlns:a16="http://schemas.microsoft.com/office/drawing/2014/main" id="{D6A80BB7-2A4B-43E0-9F33-4EBF1168E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512543"/>
              </p:ext>
            </p:extLst>
          </p:nvPr>
        </p:nvGraphicFramePr>
        <p:xfrm>
          <a:off x="810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7" name="reasonSegmchart3">
            <a:extLst>
              <a:ext uri="{FF2B5EF4-FFF2-40B4-BE49-F238E27FC236}">
                <a16:creationId xmlns:a16="http://schemas.microsoft.com/office/drawing/2014/main" id="{0E8572AC-7060-4B2F-8C8D-8BF33FDB2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30966"/>
              </p:ext>
            </p:extLst>
          </p:nvPr>
        </p:nvGraphicFramePr>
        <p:xfrm>
          <a:off x="576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5" name="reasonSegmchart2">
            <a:extLst>
              <a:ext uri="{FF2B5EF4-FFF2-40B4-BE49-F238E27FC236}">
                <a16:creationId xmlns:a16="http://schemas.microsoft.com/office/drawing/2014/main" id="{79AE9BDF-3B0B-4A46-82A0-243D50BE4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176048"/>
              </p:ext>
            </p:extLst>
          </p:nvPr>
        </p:nvGraphicFramePr>
        <p:xfrm>
          <a:off x="3420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4" name="reasonSegmchart1">
            <a:extLst>
              <a:ext uri="{FF2B5EF4-FFF2-40B4-BE49-F238E27FC236}">
                <a16:creationId xmlns:a16="http://schemas.microsoft.com/office/drawing/2014/main" id="{18EDDD7D-284D-4E05-A8B1-3A4A7ADAE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592061"/>
              </p:ext>
            </p:extLst>
          </p:nvPr>
        </p:nvGraphicFramePr>
        <p:xfrm>
          <a:off x="1116000" y="1512000"/>
          <a:ext cx="540000" cy="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itle Slide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26929" y="273146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MOTIVATES YOUR SHOPPERS TO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8217" y="107777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2540" y="3807242"/>
            <a:ext cx="11616271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274" name="Picture 273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0096" y="-3432678"/>
            <a:ext cx="91440" cy="11616270"/>
          </a:xfrm>
          <a:prstGeom prst="rect">
            <a:avLst/>
          </a:prstGeom>
        </p:spPr>
      </p:pic>
      <p:cxnSp>
        <p:nvCxnSpPr>
          <p:cNvPr id="228" name="Straight Connector 227"/>
          <p:cNvCxnSpPr>
            <a:cxnSpLocks/>
          </p:cNvCxnSpPr>
          <p:nvPr/>
        </p:nvCxnSpPr>
        <p:spPr>
          <a:xfrm>
            <a:off x="26416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A4664FE-1EB7-48D3-82DA-9E57DA2BA78E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232" name="Footer Placeholder 2">
              <a:extLst>
                <a:ext uri="{FF2B5EF4-FFF2-40B4-BE49-F238E27FC236}">
                  <a16:creationId xmlns:a16="http://schemas.microsoft.com/office/drawing/2014/main" id="{CFB43AC8-82A2-40A5-9144-E272C7510BF1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97DE403-B95B-4D4E-8FB4-1D091EEFC846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2F1A39C-A962-4D97-B424-E4A75CE6E235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44511C3-7FFA-41DE-BCAC-6CC65B685ABD}"/>
              </a:ext>
            </a:extLst>
          </p:cNvPr>
          <p:cNvSpPr/>
          <p:nvPr/>
        </p:nvSpPr>
        <p:spPr>
          <a:xfrm>
            <a:off x="11116182" y="3549601"/>
            <a:ext cx="18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13" name="Picture 412">
            <a:extLst>
              <a:ext uri="{FF2B5EF4-FFF2-40B4-BE49-F238E27FC236}">
                <a16:creationId xmlns:a16="http://schemas.microsoft.com/office/drawing/2014/main" id="{5548B9EC-801B-4106-9084-118C54AE80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9573" y="-704790"/>
            <a:ext cx="157625" cy="11616270"/>
          </a:xfrm>
          <a:prstGeom prst="rect">
            <a:avLst/>
          </a:prstGeom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2332D6C-B226-4F02-9AA4-8C31752B2DDB}"/>
              </a:ext>
            </a:extLst>
          </p:cNvPr>
          <p:cNvCxnSpPr>
            <a:cxnSpLocks/>
          </p:cNvCxnSpPr>
          <p:nvPr/>
        </p:nvCxnSpPr>
        <p:spPr>
          <a:xfrm flipH="1">
            <a:off x="2591831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59FC780-84F6-4998-9726-8FB879D67C89}"/>
              </a:ext>
            </a:extLst>
          </p:cNvPr>
          <p:cNvCxnSpPr>
            <a:cxnSpLocks/>
          </p:cNvCxnSpPr>
          <p:nvPr/>
        </p:nvCxnSpPr>
        <p:spPr>
          <a:xfrm>
            <a:off x="4909314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03DD5AC1-A555-4920-823F-66BA719BE92C}"/>
              </a:ext>
            </a:extLst>
          </p:cNvPr>
          <p:cNvCxnSpPr>
            <a:cxnSpLocks/>
          </p:cNvCxnSpPr>
          <p:nvPr/>
        </p:nvCxnSpPr>
        <p:spPr>
          <a:xfrm>
            <a:off x="7226795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5A34107-FF7A-40DA-8916-0B28A95D2AFB}"/>
              </a:ext>
            </a:extLst>
          </p:cNvPr>
          <p:cNvCxnSpPr>
            <a:cxnSpLocks/>
          </p:cNvCxnSpPr>
          <p:nvPr/>
        </p:nvCxnSpPr>
        <p:spPr>
          <a:xfrm>
            <a:off x="9544276" y="415337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E3330B9-B383-43CF-9148-3B2CFE5D340C}"/>
              </a:ext>
            </a:extLst>
          </p:cNvPr>
          <p:cNvCxnSpPr>
            <a:cxnSpLocks/>
          </p:cNvCxnSpPr>
          <p:nvPr/>
        </p:nvCxnSpPr>
        <p:spPr>
          <a:xfrm flipH="1">
            <a:off x="2591831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75920E8-DA60-4B3B-B3F2-45BA9E9D548C}"/>
              </a:ext>
            </a:extLst>
          </p:cNvPr>
          <p:cNvCxnSpPr>
            <a:cxnSpLocks/>
          </p:cNvCxnSpPr>
          <p:nvPr/>
        </p:nvCxnSpPr>
        <p:spPr>
          <a:xfrm>
            <a:off x="4909314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F0C0BA-9A71-49F7-B710-46976F722BA9}"/>
              </a:ext>
            </a:extLst>
          </p:cNvPr>
          <p:cNvCxnSpPr>
            <a:cxnSpLocks/>
          </p:cNvCxnSpPr>
          <p:nvPr/>
        </p:nvCxnSpPr>
        <p:spPr>
          <a:xfrm>
            <a:off x="7226795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2F1CB0-B301-47AB-85D7-7B19D1C6FE34}"/>
              </a:ext>
            </a:extLst>
          </p:cNvPr>
          <p:cNvCxnSpPr>
            <a:cxnSpLocks/>
          </p:cNvCxnSpPr>
          <p:nvPr/>
        </p:nvCxnSpPr>
        <p:spPr>
          <a:xfrm>
            <a:off x="9544276" y="1398861"/>
            <a:ext cx="0" cy="2286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008B172-4569-4C65-94B1-C96E95F96BAB}"/>
              </a:ext>
            </a:extLst>
          </p:cNvPr>
          <p:cNvSpPr/>
          <p:nvPr/>
        </p:nvSpPr>
        <p:spPr>
          <a:xfrm rot="5400000">
            <a:off x="5440247" y="-4485249"/>
            <a:ext cx="436020" cy="10701489"/>
          </a:xfrm>
          <a:prstGeom prst="rect">
            <a:avLst/>
          </a:prstGeom>
          <a:gradFill flip="none" rotWithShape="1">
            <a:gsLst>
              <a:gs pos="100000">
                <a:srgbClr val="F9F9F9"/>
              </a:gs>
              <a:gs pos="0">
                <a:schemeClr val="bg1">
                  <a:lumMod val="95000"/>
                </a:schemeClr>
              </a:gs>
              <a:gs pos="4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D23E7E1-8BAD-464C-971C-F93EAD76F001}"/>
              </a:ext>
            </a:extLst>
          </p:cNvPr>
          <p:cNvCxnSpPr>
            <a:cxnSpLocks/>
          </p:cNvCxnSpPr>
          <p:nvPr/>
        </p:nvCxnSpPr>
        <p:spPr>
          <a:xfrm>
            <a:off x="254000" y="66079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B6EDB-F66D-4CFA-AEBF-605EF910BD10}"/>
              </a:ext>
            </a:extLst>
          </p:cNvPr>
          <p:cNvSpPr/>
          <p:nvPr/>
        </p:nvSpPr>
        <p:spPr>
          <a:xfrm>
            <a:off x="254000" y="645553"/>
            <a:ext cx="11023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defRPr/>
            </a:pPr>
            <a:r>
              <a:rPr lang="en-GB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//</a:t>
            </a:r>
            <a:endParaRPr lang="en-GB" sz="14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reasonSegmentConnector1">
            <a:extLst>
              <a:ext uri="{FF2B5EF4-FFF2-40B4-BE49-F238E27FC236}">
                <a16:creationId xmlns:a16="http://schemas.microsoft.com/office/drawing/2014/main" id="{CCBA1148-912F-4514-9F63-49C67B4876E6}"/>
              </a:ext>
            </a:extLst>
          </p:cNvPr>
          <p:cNvCxnSpPr>
            <a:cxnSpLocks/>
          </p:cNvCxnSpPr>
          <p:nvPr/>
        </p:nvCxnSpPr>
        <p:spPr>
          <a:xfrm>
            <a:off x="244350" y="140420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asonSegmentConnector2">
            <a:extLst>
              <a:ext uri="{FF2B5EF4-FFF2-40B4-BE49-F238E27FC236}">
                <a16:creationId xmlns:a16="http://schemas.microsoft.com/office/drawing/2014/main" id="{7AC9561D-F468-44D0-8231-27CCC90D7BB1}"/>
              </a:ext>
            </a:extLst>
          </p:cNvPr>
          <p:cNvCxnSpPr>
            <a:cxnSpLocks/>
          </p:cNvCxnSpPr>
          <p:nvPr/>
        </p:nvCxnSpPr>
        <p:spPr>
          <a:xfrm>
            <a:off x="268217" y="1087074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asonStoreConnector1">
            <a:extLst>
              <a:ext uri="{FF2B5EF4-FFF2-40B4-BE49-F238E27FC236}">
                <a16:creationId xmlns:a16="http://schemas.microsoft.com/office/drawing/2014/main" id="{F23C8496-650E-46DC-99EC-58F0E9D76BD7}"/>
              </a:ext>
            </a:extLst>
          </p:cNvPr>
          <p:cNvCxnSpPr>
            <a:cxnSpLocks/>
          </p:cNvCxnSpPr>
          <p:nvPr/>
        </p:nvCxnSpPr>
        <p:spPr>
          <a:xfrm>
            <a:off x="268217" y="4151821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reasonStore">
            <a:extLst>
              <a:ext uri="{FF2B5EF4-FFF2-40B4-BE49-F238E27FC236}">
                <a16:creationId xmlns:a16="http://schemas.microsoft.com/office/drawing/2014/main" id="{6F179955-7FEC-4623-8797-5C84A29ACEBE}"/>
              </a:ext>
            </a:extLst>
          </p:cNvPr>
          <p:cNvGrpSpPr/>
          <p:nvPr/>
        </p:nvGrpSpPr>
        <p:grpSpPr>
          <a:xfrm>
            <a:off x="259588" y="4212000"/>
            <a:ext cx="11669888" cy="2292529"/>
            <a:chOff x="259588" y="4212000"/>
            <a:chExt cx="11669888" cy="2292529"/>
          </a:xfrm>
        </p:grpSpPr>
        <p:grpSp>
          <p:nvGrpSpPr>
            <p:cNvPr id="15" name="2">
              <a:extLst>
                <a:ext uri="{FF2B5EF4-FFF2-40B4-BE49-F238E27FC236}">
                  <a16:creationId xmlns:a16="http://schemas.microsoft.com/office/drawing/2014/main" id="{849C34FC-14A6-4DE6-8C4E-9B6096D4D7CB}"/>
                </a:ext>
              </a:extLst>
            </p:cNvPr>
            <p:cNvGrpSpPr/>
            <p:nvPr/>
          </p:nvGrpSpPr>
          <p:grpSpPr>
            <a:xfrm>
              <a:off x="2597586" y="4212000"/>
              <a:ext cx="2302689" cy="2292529"/>
              <a:chOff x="2597586" y="4212000"/>
              <a:chExt cx="2302689" cy="2292529"/>
            </a:xfrm>
          </p:grpSpPr>
          <p:grpSp>
            <p:nvGrpSpPr>
              <p:cNvPr id="434" name="chart">
                <a:extLst>
                  <a:ext uri="{FF2B5EF4-FFF2-40B4-BE49-F238E27FC236}">
                    <a16:creationId xmlns:a16="http://schemas.microsoft.com/office/drawing/2014/main" id="{322E83DE-0914-401D-B974-9FE940F92AB9}"/>
                  </a:ext>
                </a:extLst>
              </p:cNvPr>
              <p:cNvGrpSpPr/>
              <p:nvPr/>
            </p:nvGrpSpPr>
            <p:grpSpPr>
              <a:xfrm>
                <a:off x="2947666" y="5087837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435" name="donutChart">
                  <a:extLst>
                    <a:ext uri="{FF2B5EF4-FFF2-40B4-BE49-F238E27FC236}">
                      <a16:creationId xmlns:a16="http://schemas.microsoft.com/office/drawing/2014/main" id="{50FC5076-1AB5-42E3-8291-3BF816857A1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2493615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437" name="label">
                  <a:extLst>
                    <a:ext uri="{FF2B5EF4-FFF2-40B4-BE49-F238E27FC236}">
                      <a16:creationId xmlns:a16="http://schemas.microsoft.com/office/drawing/2014/main" id="{059A12D5-DF9A-4964-BFF4-FC4AA7E264EB}"/>
                    </a:ext>
                  </a:extLst>
                </p:cNvPr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94.1%</a:t>
                  </a:r>
                </a:p>
              </p:txBody>
            </p:sp>
          </p:grpSp>
          <p:sp>
            <p:nvSpPr>
              <p:cNvPr id="214" name="index2">
                <a:extLst>
                  <a:ext uri="{FF2B5EF4-FFF2-40B4-BE49-F238E27FC236}">
                    <a16:creationId xmlns:a16="http://schemas.microsoft.com/office/drawing/2014/main" id="{DBEBEF2F-E7D0-4E57-B06C-464667B764B5}"/>
                  </a:ext>
                </a:extLst>
              </p:cNvPr>
              <p:cNvSpPr/>
              <p:nvPr/>
            </p:nvSpPr>
            <p:spPr>
              <a:xfrm>
                <a:off x="4294721" y="6211756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215" name="index1">
                <a:extLst>
                  <a:ext uri="{FF2B5EF4-FFF2-40B4-BE49-F238E27FC236}">
                    <a16:creationId xmlns:a16="http://schemas.microsoft.com/office/drawing/2014/main" id="{D818BC7C-294C-4FA2-83BF-D3FA3C27D480}"/>
                  </a:ext>
                </a:extLst>
              </p:cNvPr>
              <p:cNvSpPr/>
              <p:nvPr/>
            </p:nvSpPr>
            <p:spPr>
              <a:xfrm>
                <a:off x="4287385" y="5955101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pic>
            <p:nvPicPr>
              <p:cNvPr id="239" name="img">
                <a:extLst>
                  <a:ext uri="{FF2B5EF4-FFF2-40B4-BE49-F238E27FC236}">
                    <a16:creationId xmlns:a16="http://schemas.microsoft.com/office/drawing/2014/main" id="{3531EF49-9583-4CCF-A0CE-0020451F3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345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7" name="custom2Index">
                <a:extLst>
                  <a:ext uri="{FF2B5EF4-FFF2-40B4-BE49-F238E27FC236}">
                    <a16:creationId xmlns:a16="http://schemas.microsoft.com/office/drawing/2014/main" id="{0573E0EC-3A18-41C0-8DFE-EB56F788B021}"/>
                  </a:ext>
                </a:extLst>
              </p:cNvPr>
              <p:cNvSpPr/>
              <p:nvPr/>
            </p:nvSpPr>
            <p:spPr>
              <a:xfrm>
                <a:off x="2682167" y="6227530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custom1Index">
                <a:extLst>
                  <a:ext uri="{FF2B5EF4-FFF2-40B4-BE49-F238E27FC236}">
                    <a16:creationId xmlns:a16="http://schemas.microsoft.com/office/drawing/2014/main" id="{0F5E24A7-020A-4303-9FA5-8161328F6E9C}"/>
                  </a:ext>
                </a:extLst>
              </p:cNvPr>
              <p:cNvSpPr/>
              <p:nvPr/>
            </p:nvSpPr>
            <p:spPr>
              <a:xfrm>
                <a:off x="2682167" y="5952786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metric">
                <a:extLst>
                  <a:ext uri="{FF2B5EF4-FFF2-40B4-BE49-F238E27FC236}">
                    <a16:creationId xmlns:a16="http://schemas.microsoft.com/office/drawing/2014/main" id="{7B651681-FD36-45BE-A635-1F8FF201EACF}"/>
                  </a:ext>
                </a:extLst>
              </p:cNvPr>
              <p:cNvSpPr/>
              <p:nvPr/>
            </p:nvSpPr>
            <p:spPr>
              <a:xfrm>
                <a:off x="2597586" y="4723946"/>
                <a:ext cx="2302689" cy="270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Most Convenient/ Time Saving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4">
              <a:extLst>
                <a:ext uri="{FF2B5EF4-FFF2-40B4-BE49-F238E27FC236}">
                  <a16:creationId xmlns:a16="http://schemas.microsoft.com/office/drawing/2014/main" id="{B4C74C79-65FB-4A32-8474-A2582DE32845}"/>
                </a:ext>
              </a:extLst>
            </p:cNvPr>
            <p:cNvGrpSpPr/>
            <p:nvPr/>
          </p:nvGrpSpPr>
          <p:grpSpPr>
            <a:xfrm>
              <a:off x="7234001" y="4212000"/>
              <a:ext cx="2323233" cy="2259363"/>
              <a:chOff x="7234001" y="4212000"/>
              <a:chExt cx="2323233" cy="2259363"/>
            </a:xfrm>
          </p:grpSpPr>
          <p:grpSp>
            <p:nvGrpSpPr>
              <p:cNvPr id="13" name="chart">
                <a:extLst>
                  <a:ext uri="{FF2B5EF4-FFF2-40B4-BE49-F238E27FC236}">
                    <a16:creationId xmlns:a16="http://schemas.microsoft.com/office/drawing/2014/main" id="{7540E6C2-8C2D-4D7E-AFC9-7EE96EDEEA55}"/>
                  </a:ext>
                </a:extLst>
              </p:cNvPr>
              <p:cNvGrpSpPr/>
              <p:nvPr/>
            </p:nvGrpSpPr>
            <p:grpSpPr>
              <a:xfrm>
                <a:off x="7677765" y="5092093"/>
                <a:ext cx="1675372" cy="761717"/>
                <a:chOff x="6970511" y="3470907"/>
                <a:chExt cx="1360800" cy="618695"/>
              </a:xfrm>
            </p:grpSpPr>
            <p:graphicFrame>
              <p:nvGraphicFramePr>
                <p:cNvPr id="404" name="donutChart">
                  <a:extLst>
                    <a:ext uri="{FF2B5EF4-FFF2-40B4-BE49-F238E27FC236}">
                      <a16:creationId xmlns:a16="http://schemas.microsoft.com/office/drawing/2014/main" id="{8F86E202-B739-4C18-9D23-B6609498895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0924309"/>
                    </p:ext>
                  </p:extLst>
                </p:nvPr>
              </p:nvGraphicFramePr>
              <p:xfrm>
                <a:off x="6970511" y="3470907"/>
                <a:ext cx="1360800" cy="6186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405" name="label">
                  <a:extLst>
                    <a:ext uri="{FF2B5EF4-FFF2-40B4-BE49-F238E27FC236}">
                      <a16:creationId xmlns:a16="http://schemas.microsoft.com/office/drawing/2014/main" id="{511FACE5-4F16-42AB-96DE-8B7344FC7A98}"/>
                    </a:ext>
                  </a:extLst>
                </p:cNvPr>
                <p:cNvSpPr/>
                <p:nvPr/>
              </p:nvSpPr>
              <p:spPr>
                <a:xfrm>
                  <a:off x="7350073" y="3668226"/>
                  <a:ext cx="474196" cy="2124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89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.0%</a:t>
                  </a:r>
                </a:p>
              </p:txBody>
            </p:sp>
          </p:grpSp>
          <p:sp>
            <p:nvSpPr>
              <p:cNvPr id="223" name="index2">
                <a:extLst>
                  <a:ext uri="{FF2B5EF4-FFF2-40B4-BE49-F238E27FC236}">
                    <a16:creationId xmlns:a16="http://schemas.microsoft.com/office/drawing/2014/main" id="{1C7A5962-8A51-44CF-AC80-410F3138C51F}"/>
                  </a:ext>
                </a:extLst>
              </p:cNvPr>
              <p:cNvSpPr/>
              <p:nvPr/>
            </p:nvSpPr>
            <p:spPr>
              <a:xfrm>
                <a:off x="8938279" y="6208735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index1">
                <a:extLst>
                  <a:ext uri="{FF2B5EF4-FFF2-40B4-BE49-F238E27FC236}">
                    <a16:creationId xmlns:a16="http://schemas.microsoft.com/office/drawing/2014/main" id="{25AA6237-235B-46AC-95E3-24B9279FB1CB}"/>
                  </a:ext>
                </a:extLst>
              </p:cNvPr>
              <p:cNvSpPr/>
              <p:nvPr/>
            </p:nvSpPr>
            <p:spPr>
              <a:xfrm>
                <a:off x="8896929" y="5955209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pic>
            <p:nvPicPr>
              <p:cNvPr id="242" name="img">
                <a:extLst>
                  <a:ext uri="{FF2B5EF4-FFF2-40B4-BE49-F238E27FC236}">
                    <a16:creationId xmlns:a16="http://schemas.microsoft.com/office/drawing/2014/main" id="{97D273D0-EC0E-47AA-9470-3354A6F71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13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41" name="custom2Index">
                <a:extLst>
                  <a:ext uri="{FF2B5EF4-FFF2-40B4-BE49-F238E27FC236}">
                    <a16:creationId xmlns:a16="http://schemas.microsoft.com/office/drawing/2014/main" id="{81AAEC34-C0A3-4168-B939-AE7536E92806}"/>
                  </a:ext>
                </a:extLst>
              </p:cNvPr>
              <p:cNvSpPr/>
              <p:nvPr/>
            </p:nvSpPr>
            <p:spPr>
              <a:xfrm>
                <a:off x="7306219" y="6194364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custom1Index">
                <a:extLst>
                  <a:ext uri="{FF2B5EF4-FFF2-40B4-BE49-F238E27FC236}">
                    <a16:creationId xmlns:a16="http://schemas.microsoft.com/office/drawing/2014/main" id="{08175D1D-20BC-4534-B9E2-CA4985F8D53C}"/>
                  </a:ext>
                </a:extLst>
              </p:cNvPr>
              <p:cNvSpPr/>
              <p:nvPr/>
            </p:nvSpPr>
            <p:spPr>
              <a:xfrm>
                <a:off x="7306219" y="5919620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metric">
                <a:extLst>
                  <a:ext uri="{FF2B5EF4-FFF2-40B4-BE49-F238E27FC236}">
                    <a16:creationId xmlns:a16="http://schemas.microsoft.com/office/drawing/2014/main" id="{40C84C8F-F0C3-49A3-8F71-4AFFEFA0F05B}"/>
                  </a:ext>
                </a:extLst>
              </p:cNvPr>
              <p:cNvSpPr/>
              <p:nvPr/>
            </p:nvSpPr>
            <p:spPr>
              <a:xfrm>
                <a:off x="7234001" y="4728560"/>
                <a:ext cx="23232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hard to find items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1">
              <a:extLst>
                <a:ext uri="{FF2B5EF4-FFF2-40B4-BE49-F238E27FC236}">
                  <a16:creationId xmlns:a16="http://schemas.microsoft.com/office/drawing/2014/main" id="{6E30988E-E831-4D76-9156-AF9ADD65702A}"/>
                </a:ext>
              </a:extLst>
            </p:cNvPr>
            <p:cNvGrpSpPr/>
            <p:nvPr/>
          </p:nvGrpSpPr>
          <p:grpSpPr>
            <a:xfrm>
              <a:off x="259588" y="4212000"/>
              <a:ext cx="2325042" cy="2259228"/>
              <a:chOff x="259588" y="4212000"/>
              <a:chExt cx="2325042" cy="2259228"/>
            </a:xfrm>
          </p:grpSpPr>
          <p:grpSp>
            <p:nvGrpSpPr>
              <p:cNvPr id="389" name="chart">
                <a:extLst>
                  <a:ext uri="{FF2B5EF4-FFF2-40B4-BE49-F238E27FC236}">
                    <a16:creationId xmlns:a16="http://schemas.microsoft.com/office/drawing/2014/main" id="{7C9E2CF9-9E86-44C6-AF24-D620DF91C907}"/>
                  </a:ext>
                </a:extLst>
              </p:cNvPr>
              <p:cNvGrpSpPr/>
              <p:nvPr/>
            </p:nvGrpSpPr>
            <p:grpSpPr>
              <a:xfrm>
                <a:off x="654357" y="5087837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390" name="donutChart">
                  <a:extLst>
                    <a:ext uri="{FF2B5EF4-FFF2-40B4-BE49-F238E27FC236}">
                      <a16:creationId xmlns:a16="http://schemas.microsoft.com/office/drawing/2014/main" id="{79AB5CE7-7CAC-4A69-A6E8-C5365ED2C2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26774188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9"/>
                </a:graphicData>
              </a:graphic>
            </p:graphicFrame>
            <p:sp>
              <p:nvSpPr>
                <p:cNvPr id="392" name="label">
                  <a:extLst>
                    <a:ext uri="{FF2B5EF4-FFF2-40B4-BE49-F238E27FC236}">
                      <a16:creationId xmlns:a16="http://schemas.microsoft.com/office/drawing/2014/main" id="{DCAF4E12-7B9B-4ABD-B050-B4E0880419E0}"/>
                    </a:ext>
                  </a:extLst>
                </p:cNvPr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96.6%</a:t>
                  </a:r>
                </a:p>
              </p:txBody>
            </p:sp>
          </p:grpSp>
          <p:sp>
            <p:nvSpPr>
              <p:cNvPr id="207" name="index2">
                <a:extLst>
                  <a:ext uri="{FF2B5EF4-FFF2-40B4-BE49-F238E27FC236}">
                    <a16:creationId xmlns:a16="http://schemas.microsoft.com/office/drawing/2014/main" id="{97D07ADC-6FD3-4728-88C3-BD9BF0E62F32}"/>
                  </a:ext>
                </a:extLst>
              </p:cNvPr>
              <p:cNvSpPr/>
              <p:nvPr/>
            </p:nvSpPr>
            <p:spPr>
              <a:xfrm>
                <a:off x="1992223" y="6199127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105</a:t>
                </a:r>
              </a:p>
            </p:txBody>
          </p:sp>
          <p:sp>
            <p:nvSpPr>
              <p:cNvPr id="208" name="index1">
                <a:extLst>
                  <a:ext uri="{FF2B5EF4-FFF2-40B4-BE49-F238E27FC236}">
                    <a16:creationId xmlns:a16="http://schemas.microsoft.com/office/drawing/2014/main" id="{C8276321-C17C-4C70-B544-5614DB8C5D36}"/>
                  </a:ext>
                </a:extLst>
              </p:cNvPr>
              <p:cNvSpPr/>
              <p:nvPr/>
            </p:nvSpPr>
            <p:spPr>
              <a:xfrm>
                <a:off x="2012696" y="5925151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102</a:t>
                </a:r>
              </a:p>
            </p:txBody>
          </p:sp>
          <p:pic>
            <p:nvPicPr>
              <p:cNvPr id="20" name="img">
                <a:extLst>
                  <a:ext uri="{FF2B5EF4-FFF2-40B4-BE49-F238E27FC236}">
                    <a16:creationId xmlns:a16="http://schemas.microsoft.com/office/drawing/2014/main" id="{D74A820B-9A37-469D-8FA0-C88EC9C37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152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5" name="custom2Index">
                <a:extLst>
                  <a:ext uri="{FF2B5EF4-FFF2-40B4-BE49-F238E27FC236}">
                    <a16:creationId xmlns:a16="http://schemas.microsoft.com/office/drawing/2014/main" id="{FA5C75A6-7CA0-46A1-941C-C1D9B2637D9F}"/>
                  </a:ext>
                </a:extLst>
              </p:cNvPr>
              <p:cNvSpPr/>
              <p:nvPr/>
            </p:nvSpPr>
            <p:spPr>
              <a:xfrm>
                <a:off x="299345" y="6194229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custom1Index">
                <a:extLst>
                  <a:ext uri="{FF2B5EF4-FFF2-40B4-BE49-F238E27FC236}">
                    <a16:creationId xmlns:a16="http://schemas.microsoft.com/office/drawing/2014/main" id="{A426B2BD-7CC0-432C-90EF-C0C0457D21DC}"/>
                  </a:ext>
                </a:extLst>
              </p:cNvPr>
              <p:cNvSpPr/>
              <p:nvPr/>
            </p:nvSpPr>
            <p:spPr>
              <a:xfrm>
                <a:off x="299345" y="5919485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metric">
                <a:extLst>
                  <a:ext uri="{FF2B5EF4-FFF2-40B4-BE49-F238E27FC236}">
                    <a16:creationId xmlns:a16="http://schemas.microsoft.com/office/drawing/2014/main" id="{7B31EC0D-A676-4746-A415-E208C8CF2A5F}"/>
                  </a:ext>
                </a:extLst>
              </p:cNvPr>
              <p:cNvSpPr/>
              <p:nvPr/>
            </p:nvSpPr>
            <p:spPr>
              <a:xfrm>
                <a:off x="259588" y="4728560"/>
                <a:ext cx="23250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Highest Quality Items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5">
              <a:extLst>
                <a:ext uri="{FF2B5EF4-FFF2-40B4-BE49-F238E27FC236}">
                  <a16:creationId xmlns:a16="http://schemas.microsoft.com/office/drawing/2014/main" id="{3DC1DC1C-BEF8-4010-8C6D-A084FB272BDF}"/>
                </a:ext>
              </a:extLst>
            </p:cNvPr>
            <p:cNvGrpSpPr/>
            <p:nvPr/>
          </p:nvGrpSpPr>
          <p:grpSpPr>
            <a:xfrm>
              <a:off x="9479764" y="4212000"/>
              <a:ext cx="2449712" cy="2266429"/>
              <a:chOff x="9479764" y="4212000"/>
              <a:chExt cx="2449712" cy="2266429"/>
            </a:xfrm>
          </p:grpSpPr>
          <p:grpSp>
            <p:nvGrpSpPr>
              <p:cNvPr id="394" name="chart">
                <a:extLst>
                  <a:ext uri="{FF2B5EF4-FFF2-40B4-BE49-F238E27FC236}">
                    <a16:creationId xmlns:a16="http://schemas.microsoft.com/office/drawing/2014/main" id="{59A57D94-B56D-445C-A655-FA1793D9AB58}"/>
                  </a:ext>
                </a:extLst>
              </p:cNvPr>
              <p:cNvGrpSpPr/>
              <p:nvPr/>
            </p:nvGrpSpPr>
            <p:grpSpPr>
              <a:xfrm>
                <a:off x="9896877" y="5089878"/>
                <a:ext cx="1675371" cy="766146"/>
                <a:chOff x="802673" y="1650821"/>
                <a:chExt cx="1226772" cy="1035609"/>
              </a:xfrm>
            </p:grpSpPr>
            <p:graphicFrame>
              <p:nvGraphicFramePr>
                <p:cNvPr id="395" name="donutChart">
                  <a:extLst>
                    <a:ext uri="{FF2B5EF4-FFF2-40B4-BE49-F238E27FC236}">
                      <a16:creationId xmlns:a16="http://schemas.microsoft.com/office/drawing/2014/main" id="{E58C02B4-3E34-48B7-B6F2-2C89896B48F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32649644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2"/>
                </a:graphicData>
              </a:graphic>
            </p:graphicFrame>
            <p:sp>
              <p:nvSpPr>
                <p:cNvPr id="399" name="label">
                  <a:extLst>
                    <a:ext uri="{FF2B5EF4-FFF2-40B4-BE49-F238E27FC236}">
                      <a16:creationId xmlns:a16="http://schemas.microsoft.com/office/drawing/2014/main" id="{D1A8EDC2-5EC8-4AD0-B7FE-AA06E117461B}"/>
                    </a:ext>
                  </a:extLst>
                </p:cNvPr>
                <p:cNvSpPr/>
                <p:nvPr/>
              </p:nvSpPr>
              <p:spPr>
                <a:xfrm>
                  <a:off x="1144850" y="1981107"/>
                  <a:ext cx="427491" cy="353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79.5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227" name="index2">
                <a:extLst>
                  <a:ext uri="{FF2B5EF4-FFF2-40B4-BE49-F238E27FC236}">
                    <a16:creationId xmlns:a16="http://schemas.microsoft.com/office/drawing/2014/main" id="{CF4AB8C4-BE62-4AB5-B2D3-80A2C2FC6103}"/>
                  </a:ext>
                </a:extLst>
              </p:cNvPr>
              <p:cNvSpPr/>
              <p:nvPr/>
            </p:nvSpPr>
            <p:spPr>
              <a:xfrm>
                <a:off x="11304109" y="6216819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sp>
            <p:nvSpPr>
              <p:cNvPr id="229" name="index1">
                <a:extLst>
                  <a:ext uri="{FF2B5EF4-FFF2-40B4-BE49-F238E27FC236}">
                    <a16:creationId xmlns:a16="http://schemas.microsoft.com/office/drawing/2014/main" id="{E91566A4-E160-4979-BCD9-AC87077CCA8C}"/>
                  </a:ext>
                </a:extLst>
              </p:cNvPr>
              <p:cNvSpPr/>
              <p:nvPr/>
            </p:nvSpPr>
            <p:spPr>
              <a:xfrm>
                <a:off x="11319173" y="5980881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109</a:t>
                </a:r>
              </a:p>
            </p:txBody>
          </p:sp>
          <p:pic>
            <p:nvPicPr>
              <p:cNvPr id="243" name="img">
                <a:extLst>
                  <a:ext uri="{FF2B5EF4-FFF2-40B4-BE49-F238E27FC236}">
                    <a16:creationId xmlns:a16="http://schemas.microsoft.com/office/drawing/2014/main" id="{B9289599-4AA1-4D3C-B068-92DBECAC2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10440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43" name="custom2Index">
                <a:extLst>
                  <a:ext uri="{FF2B5EF4-FFF2-40B4-BE49-F238E27FC236}">
                    <a16:creationId xmlns:a16="http://schemas.microsoft.com/office/drawing/2014/main" id="{9987BE48-6749-46BC-8A67-4148277DB04C}"/>
                  </a:ext>
                </a:extLst>
              </p:cNvPr>
              <p:cNvSpPr/>
              <p:nvPr/>
            </p:nvSpPr>
            <p:spPr>
              <a:xfrm>
                <a:off x="9590663" y="6197149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custom1Index">
                <a:extLst>
                  <a:ext uri="{FF2B5EF4-FFF2-40B4-BE49-F238E27FC236}">
                    <a16:creationId xmlns:a16="http://schemas.microsoft.com/office/drawing/2014/main" id="{897C9FBE-79F9-4DE1-9F6A-85A3EDD0BBAC}"/>
                  </a:ext>
                </a:extLst>
              </p:cNvPr>
              <p:cNvSpPr/>
              <p:nvPr/>
            </p:nvSpPr>
            <p:spPr>
              <a:xfrm>
                <a:off x="9590663" y="5922405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metric">
                <a:extLst>
                  <a:ext uri="{FF2B5EF4-FFF2-40B4-BE49-F238E27FC236}">
                    <a16:creationId xmlns:a16="http://schemas.microsoft.com/office/drawing/2014/main" id="{7D200A44-BCEB-459D-A160-4CF7CD4CCA4C}"/>
                  </a:ext>
                </a:extLst>
              </p:cNvPr>
              <p:cNvSpPr/>
              <p:nvPr/>
            </p:nvSpPr>
            <p:spPr>
              <a:xfrm>
                <a:off x="9479764" y="4725890"/>
                <a:ext cx="2449712" cy="266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Pharmacy/ Other Services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3">
              <a:extLst>
                <a:ext uri="{FF2B5EF4-FFF2-40B4-BE49-F238E27FC236}">
                  <a16:creationId xmlns:a16="http://schemas.microsoft.com/office/drawing/2014/main" id="{E10DFAFE-7B50-43F4-A021-04C61EA652E1}"/>
                </a:ext>
              </a:extLst>
            </p:cNvPr>
            <p:cNvGrpSpPr/>
            <p:nvPr/>
          </p:nvGrpSpPr>
          <p:grpSpPr>
            <a:xfrm>
              <a:off x="4900275" y="4212000"/>
              <a:ext cx="2319315" cy="2258345"/>
              <a:chOff x="4900275" y="4212000"/>
              <a:chExt cx="2319315" cy="2258345"/>
            </a:xfrm>
          </p:grpSpPr>
          <p:grpSp>
            <p:nvGrpSpPr>
              <p:cNvPr id="406" name="chart">
                <a:extLst>
                  <a:ext uri="{FF2B5EF4-FFF2-40B4-BE49-F238E27FC236}">
                    <a16:creationId xmlns:a16="http://schemas.microsoft.com/office/drawing/2014/main" id="{D67AEA45-1107-437E-A98E-49BEC2263C0A}"/>
                  </a:ext>
                </a:extLst>
              </p:cNvPr>
              <p:cNvGrpSpPr/>
              <p:nvPr/>
            </p:nvGrpSpPr>
            <p:grpSpPr>
              <a:xfrm>
                <a:off x="5325340" y="5077826"/>
                <a:ext cx="1675371" cy="769937"/>
                <a:chOff x="802673" y="1650821"/>
                <a:chExt cx="1226772" cy="1035609"/>
              </a:xfrm>
            </p:grpSpPr>
            <p:graphicFrame>
              <p:nvGraphicFramePr>
                <p:cNvPr id="410" name="donutChart">
                  <a:extLst>
                    <a:ext uri="{FF2B5EF4-FFF2-40B4-BE49-F238E27FC236}">
                      <a16:creationId xmlns:a16="http://schemas.microsoft.com/office/drawing/2014/main" id="{3DB2E4BC-867D-4A8D-998C-3BF1A69F28F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630869012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5"/>
                </a:graphicData>
              </a:graphic>
            </p:graphicFrame>
            <p:sp>
              <p:nvSpPr>
                <p:cNvPr id="411" name="label">
                  <a:extLst>
                    <a:ext uri="{FF2B5EF4-FFF2-40B4-BE49-F238E27FC236}">
                      <a16:creationId xmlns:a16="http://schemas.microsoft.com/office/drawing/2014/main" id="{60F2D1BF-59EF-4DA6-917A-1A6233FD0EE1}"/>
                    </a:ext>
                  </a:extLst>
                </p:cNvPr>
                <p:cNvSpPr/>
                <p:nvPr/>
              </p:nvSpPr>
              <p:spPr>
                <a:xfrm>
                  <a:off x="1144850" y="1981106"/>
                  <a:ext cx="427491" cy="351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91.6%</a:t>
                  </a:r>
                </a:p>
              </p:txBody>
            </p:sp>
          </p:grpSp>
          <p:sp>
            <p:nvSpPr>
              <p:cNvPr id="219" name="index2">
                <a:extLst>
                  <a:ext uri="{FF2B5EF4-FFF2-40B4-BE49-F238E27FC236}">
                    <a16:creationId xmlns:a16="http://schemas.microsoft.com/office/drawing/2014/main" id="{8CB11E12-520E-4FAC-A6A9-47BC959D1A7A}"/>
                  </a:ext>
                </a:extLst>
              </p:cNvPr>
              <p:cNvSpPr/>
              <p:nvPr/>
            </p:nvSpPr>
            <p:spPr>
              <a:xfrm>
                <a:off x="6614388" y="6208735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sp>
            <p:nvSpPr>
              <p:cNvPr id="220" name="index1">
                <a:extLst>
                  <a:ext uri="{FF2B5EF4-FFF2-40B4-BE49-F238E27FC236}">
                    <a16:creationId xmlns:a16="http://schemas.microsoft.com/office/drawing/2014/main" id="{931B3ABA-6265-47A8-B2A1-F416C931BD3F}"/>
                  </a:ext>
                </a:extLst>
              </p:cNvPr>
              <p:cNvSpPr/>
              <p:nvPr/>
            </p:nvSpPr>
            <p:spPr>
              <a:xfrm>
                <a:off x="6612201" y="5944942"/>
                <a:ext cx="4962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</a:p>
            </p:txBody>
          </p:sp>
          <p:pic>
            <p:nvPicPr>
              <p:cNvPr id="240" name="img">
                <a:extLst>
                  <a:ext uri="{FF2B5EF4-FFF2-40B4-BE49-F238E27FC236}">
                    <a16:creationId xmlns:a16="http://schemas.microsoft.com/office/drawing/2014/main" id="{EDCA78C3-E9A4-41A6-B09D-5F772D26B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5796000" y="42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39" name="custom2Index">
                <a:extLst>
                  <a:ext uri="{FF2B5EF4-FFF2-40B4-BE49-F238E27FC236}">
                    <a16:creationId xmlns:a16="http://schemas.microsoft.com/office/drawing/2014/main" id="{5E1DBB24-C417-4D73-9AAC-37BC33D1947D}"/>
                  </a:ext>
                </a:extLst>
              </p:cNvPr>
              <p:cNvSpPr/>
              <p:nvPr/>
            </p:nvSpPr>
            <p:spPr>
              <a:xfrm>
                <a:off x="4962773" y="6191163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custom1Index">
                <a:extLst>
                  <a:ext uri="{FF2B5EF4-FFF2-40B4-BE49-F238E27FC236}">
                    <a16:creationId xmlns:a16="http://schemas.microsoft.com/office/drawing/2014/main" id="{93AC762D-83AE-4D19-8F97-1EF25BECC62C}"/>
                  </a:ext>
                </a:extLst>
              </p:cNvPr>
              <p:cNvSpPr/>
              <p:nvPr/>
            </p:nvSpPr>
            <p:spPr>
              <a:xfrm>
                <a:off x="4962773" y="5916419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metric">
                <a:extLst>
                  <a:ext uri="{FF2B5EF4-FFF2-40B4-BE49-F238E27FC236}">
                    <a16:creationId xmlns:a16="http://schemas.microsoft.com/office/drawing/2014/main" id="{42F818DF-0398-4FB8-A5F0-59423E0EC453}"/>
                  </a:ext>
                </a:extLst>
              </p:cNvPr>
              <p:cNvSpPr/>
              <p:nvPr/>
            </p:nvSpPr>
            <p:spPr>
              <a:xfrm>
                <a:off x="4900275" y="4728560"/>
                <a:ext cx="2319315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Has the best prices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E730DA9-A0E4-4FBE-B883-98AB2FEEC89B}"/>
              </a:ext>
            </a:extLst>
          </p:cNvPr>
          <p:cNvGrpSpPr/>
          <p:nvPr/>
        </p:nvGrpSpPr>
        <p:grpSpPr>
          <a:xfrm>
            <a:off x="268217" y="1047292"/>
            <a:ext cx="11616271" cy="340215"/>
            <a:chOff x="244056" y="583603"/>
            <a:chExt cx="11616271" cy="340215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65CCD822-4A9E-4763-AA51-46CB03476266}"/>
                </a:ext>
              </a:extLst>
            </p:cNvPr>
            <p:cNvSpPr/>
            <p:nvPr/>
          </p:nvSpPr>
          <p:spPr>
            <a:xfrm>
              <a:off x="24405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5CA35F0-8C20-426B-B637-D5468A72239F}"/>
                </a:ext>
              </a:extLst>
            </p:cNvPr>
            <p:cNvSpPr/>
            <p:nvPr/>
          </p:nvSpPr>
          <p:spPr>
            <a:xfrm>
              <a:off x="254000" y="585264"/>
              <a:ext cx="31332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Reason For Store Choice Segment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2B2A18D-E315-47AF-A45A-3EA512EF3342}"/>
              </a:ext>
            </a:extLst>
          </p:cNvPr>
          <p:cNvGrpSpPr/>
          <p:nvPr/>
        </p:nvGrpSpPr>
        <p:grpSpPr>
          <a:xfrm>
            <a:off x="282540" y="3795772"/>
            <a:ext cx="11616271" cy="347646"/>
            <a:chOff x="254216" y="572133"/>
            <a:chExt cx="11616271" cy="34764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0A42809-9458-45D9-A0B7-DC9D472D3470}"/>
                </a:ext>
              </a:extLst>
            </p:cNvPr>
            <p:cNvSpPr/>
            <p:nvPr/>
          </p:nvSpPr>
          <p:spPr>
            <a:xfrm>
              <a:off x="254216" y="583603"/>
              <a:ext cx="11616271" cy="33617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BBC5D05-0165-4B79-AFFB-D8E67313A6A3}"/>
                </a:ext>
              </a:extLst>
            </p:cNvPr>
            <p:cNvSpPr/>
            <p:nvPr/>
          </p:nvSpPr>
          <p:spPr>
            <a:xfrm>
              <a:off x="264865" y="572133"/>
              <a:ext cx="29806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ctr">
                <a:defRPr/>
              </a:pPr>
              <a:r>
                <a:rPr lang="en-GB" sz="16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Top 5 Reasons For Store Choice </a:t>
              </a:r>
              <a:endParaRPr lang="en-GB" sz="16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1" name="timeperiodTextbox">
            <a:extLst>
              <a:ext uri="{FF2B5EF4-FFF2-40B4-BE49-F238E27FC236}">
                <a16:creationId xmlns:a16="http://schemas.microsoft.com/office/drawing/2014/main" id="{BE2463ED-83D7-423E-86B4-F4D017DB256C}"/>
              </a:ext>
            </a:extLst>
          </p:cNvPr>
          <p:cNvSpPr txBox="1"/>
          <p:nvPr/>
        </p:nvSpPr>
        <p:spPr>
          <a:xfrm>
            <a:off x="4410599" y="6775613"/>
            <a:ext cx="2985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2B08512-A778-4448-89AD-8E7B03468190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reasonSegments">
            <a:extLst>
              <a:ext uri="{FF2B5EF4-FFF2-40B4-BE49-F238E27FC236}">
                <a16:creationId xmlns:a16="http://schemas.microsoft.com/office/drawing/2014/main" id="{DEA0F3B2-2285-444F-853F-B8B18DC94791}"/>
              </a:ext>
            </a:extLst>
          </p:cNvPr>
          <p:cNvGrpSpPr/>
          <p:nvPr/>
        </p:nvGrpSpPr>
        <p:grpSpPr>
          <a:xfrm>
            <a:off x="312274" y="1512000"/>
            <a:ext cx="11629388" cy="2243025"/>
            <a:chOff x="312274" y="1512000"/>
            <a:chExt cx="11629388" cy="2243025"/>
          </a:xfrm>
        </p:grpSpPr>
        <p:grpSp>
          <p:nvGrpSpPr>
            <p:cNvPr id="7" name="4">
              <a:extLst>
                <a:ext uri="{FF2B5EF4-FFF2-40B4-BE49-F238E27FC236}">
                  <a16:creationId xmlns:a16="http://schemas.microsoft.com/office/drawing/2014/main" id="{CC52C9E2-1ED9-4383-8245-4EFE972DEDD7}"/>
                </a:ext>
              </a:extLst>
            </p:cNvPr>
            <p:cNvGrpSpPr/>
            <p:nvPr/>
          </p:nvGrpSpPr>
          <p:grpSpPr>
            <a:xfrm>
              <a:off x="7180655" y="1512000"/>
              <a:ext cx="2533733" cy="2206026"/>
              <a:chOff x="7180655" y="1512000"/>
              <a:chExt cx="2533733" cy="2206026"/>
            </a:xfrm>
          </p:grpSpPr>
          <p:grpSp>
            <p:nvGrpSpPr>
              <p:cNvPr id="177" name="chart"/>
              <p:cNvGrpSpPr/>
              <p:nvPr/>
            </p:nvGrpSpPr>
            <p:grpSpPr>
              <a:xfrm>
                <a:off x="7683484" y="2362848"/>
                <a:ext cx="1675372" cy="761717"/>
                <a:chOff x="802673" y="1650821"/>
                <a:chExt cx="1226772" cy="1035609"/>
              </a:xfrm>
            </p:grpSpPr>
            <p:graphicFrame>
              <p:nvGraphicFramePr>
                <p:cNvPr id="185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6442651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8"/>
                </a:graphicData>
              </a:graphic>
            </p:graphicFrame>
            <p:sp>
              <p:nvSpPr>
                <p:cNvPr id="186" name="label"/>
                <p:cNvSpPr/>
                <p:nvPr/>
              </p:nvSpPr>
              <p:spPr>
                <a:xfrm>
                  <a:off x="1144852" y="1981105"/>
                  <a:ext cx="427491" cy="355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49.5%</a:t>
                  </a:r>
                </a:p>
              </p:txBody>
            </p:sp>
          </p:grpSp>
          <p:sp>
            <p:nvSpPr>
              <p:cNvPr id="200" name="index2">
                <a:extLst>
                  <a:ext uri="{FF2B5EF4-FFF2-40B4-BE49-F238E27FC236}">
                    <a16:creationId xmlns:a16="http://schemas.microsoft.com/office/drawing/2014/main" id="{88BDC04B-4FB0-4640-8071-3C0C225C983B}"/>
                  </a:ext>
                </a:extLst>
              </p:cNvPr>
              <p:cNvSpPr/>
              <p:nvPr/>
            </p:nvSpPr>
            <p:spPr>
              <a:xfrm>
                <a:off x="9108046" y="3456416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89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index1">
                <a:extLst>
                  <a:ext uri="{FF2B5EF4-FFF2-40B4-BE49-F238E27FC236}">
                    <a16:creationId xmlns:a16="http://schemas.microsoft.com/office/drawing/2014/main" id="{92C1A901-23EE-47A8-AEB3-5D600E3224B4}"/>
                  </a:ext>
                </a:extLst>
              </p:cNvPr>
              <p:cNvSpPr/>
              <p:nvPr/>
            </p:nvSpPr>
            <p:spPr>
              <a:xfrm>
                <a:off x="9072000" y="3192135"/>
                <a:ext cx="45409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191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custom2Index">
                <a:extLst>
                  <a:ext uri="{FF2B5EF4-FFF2-40B4-BE49-F238E27FC236}">
                    <a16:creationId xmlns:a16="http://schemas.microsoft.com/office/drawing/2014/main" id="{6FBBADF0-8B77-478A-8ECE-4D6DB2B0B848}"/>
                  </a:ext>
                </a:extLst>
              </p:cNvPr>
              <p:cNvSpPr/>
              <p:nvPr/>
            </p:nvSpPr>
            <p:spPr>
              <a:xfrm>
                <a:off x="7365228" y="3438903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custom1Index">
                <a:extLst>
                  <a:ext uri="{FF2B5EF4-FFF2-40B4-BE49-F238E27FC236}">
                    <a16:creationId xmlns:a16="http://schemas.microsoft.com/office/drawing/2014/main" id="{C2D51A19-E94B-4186-A120-5CC31A2FE866}"/>
                  </a:ext>
                </a:extLst>
              </p:cNvPr>
              <p:cNvSpPr/>
              <p:nvPr/>
            </p:nvSpPr>
            <p:spPr>
              <a:xfrm>
                <a:off x="7365228" y="3164159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6" name="img">
                <a:extLst>
                  <a:ext uri="{FF2B5EF4-FFF2-40B4-BE49-F238E27FC236}">
                    <a16:creationId xmlns:a16="http://schemas.microsoft.com/office/drawing/2014/main" id="{5B6C34A3-DB8F-4AAE-B745-989688CA5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>
              <a:xfrm>
                <a:off x="8136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64" name="metric">
                <a:extLst>
                  <a:ext uri="{FF2B5EF4-FFF2-40B4-BE49-F238E27FC236}">
                    <a16:creationId xmlns:a16="http://schemas.microsoft.com/office/drawing/2014/main" id="{BECC5B9D-DDCF-4145-830E-C25E61F482B0}"/>
                  </a:ext>
                </a:extLst>
              </p:cNvPr>
              <p:cNvSpPr/>
              <p:nvPr/>
            </p:nvSpPr>
            <p:spPr>
              <a:xfrm>
                <a:off x="7180655" y="1993737"/>
                <a:ext cx="25337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Buy Specific Items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5">
              <a:extLst>
                <a:ext uri="{FF2B5EF4-FFF2-40B4-BE49-F238E27FC236}">
                  <a16:creationId xmlns:a16="http://schemas.microsoft.com/office/drawing/2014/main" id="{1A6CFDA9-C77F-4B63-A65D-C66319713B1F}"/>
                </a:ext>
              </a:extLst>
            </p:cNvPr>
            <p:cNvGrpSpPr/>
            <p:nvPr/>
          </p:nvGrpSpPr>
          <p:grpSpPr>
            <a:xfrm>
              <a:off x="9522152" y="1512000"/>
              <a:ext cx="2419510" cy="2243025"/>
              <a:chOff x="9522152" y="1512000"/>
              <a:chExt cx="2419510" cy="2243025"/>
            </a:xfrm>
          </p:grpSpPr>
          <p:grpSp>
            <p:nvGrpSpPr>
              <p:cNvPr id="188" name="chart"/>
              <p:cNvGrpSpPr/>
              <p:nvPr/>
            </p:nvGrpSpPr>
            <p:grpSpPr>
              <a:xfrm>
                <a:off x="9980782" y="2358738"/>
                <a:ext cx="1675371" cy="769937"/>
                <a:chOff x="802673" y="1650821"/>
                <a:chExt cx="1226772" cy="1035609"/>
              </a:xfrm>
            </p:grpSpPr>
            <p:graphicFrame>
              <p:nvGraphicFramePr>
                <p:cNvPr id="196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10724236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1"/>
                </a:graphicData>
              </a:graphic>
            </p:graphicFrame>
            <p:sp>
              <p:nvSpPr>
                <p:cNvPr id="197" name="label"/>
                <p:cNvSpPr/>
                <p:nvPr/>
              </p:nvSpPr>
              <p:spPr>
                <a:xfrm>
                  <a:off x="1144850" y="1981106"/>
                  <a:ext cx="427491" cy="351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33.3%</a:t>
                  </a:r>
                </a:p>
              </p:txBody>
            </p:sp>
          </p:grpSp>
          <p:sp>
            <p:nvSpPr>
              <p:cNvPr id="204" name="index2">
                <a:extLst>
                  <a:ext uri="{FF2B5EF4-FFF2-40B4-BE49-F238E27FC236}">
                    <a16:creationId xmlns:a16="http://schemas.microsoft.com/office/drawing/2014/main" id="{5E164B28-8502-41E3-8104-0F8BFF45722A}"/>
                  </a:ext>
                </a:extLst>
              </p:cNvPr>
              <p:cNvSpPr/>
              <p:nvPr/>
            </p:nvSpPr>
            <p:spPr>
              <a:xfrm>
                <a:off x="11424899" y="3493415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index1">
                <a:extLst>
                  <a:ext uri="{FF2B5EF4-FFF2-40B4-BE49-F238E27FC236}">
                    <a16:creationId xmlns:a16="http://schemas.microsoft.com/office/drawing/2014/main" id="{68E0DAF6-0499-43C2-BC30-431380270DCA}"/>
                  </a:ext>
                </a:extLst>
              </p:cNvPr>
              <p:cNvSpPr/>
              <p:nvPr/>
            </p:nvSpPr>
            <p:spPr>
              <a:xfrm>
                <a:off x="11425887" y="3211143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116</a:t>
                </a:r>
              </a:p>
            </p:txBody>
          </p:sp>
          <p:pic>
            <p:nvPicPr>
              <p:cNvPr id="206" name="img">
                <a:extLst>
                  <a:ext uri="{FF2B5EF4-FFF2-40B4-BE49-F238E27FC236}">
                    <a16:creationId xmlns:a16="http://schemas.microsoft.com/office/drawing/2014/main" id="{E3EAD800-5624-4037-A71F-F3B48449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/>
              <a:stretch/>
            </p:blipFill>
            <p:spPr>
              <a:xfrm>
                <a:off x="10476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2" name="custom2Index">
                <a:extLst>
                  <a:ext uri="{FF2B5EF4-FFF2-40B4-BE49-F238E27FC236}">
                    <a16:creationId xmlns:a16="http://schemas.microsoft.com/office/drawing/2014/main" id="{F7492D1E-5024-4A9A-93DB-6CB6870A38D1}"/>
                  </a:ext>
                </a:extLst>
              </p:cNvPr>
              <p:cNvSpPr/>
              <p:nvPr/>
            </p:nvSpPr>
            <p:spPr>
              <a:xfrm>
                <a:off x="9631212" y="3441393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custom1Index">
                <a:extLst>
                  <a:ext uri="{FF2B5EF4-FFF2-40B4-BE49-F238E27FC236}">
                    <a16:creationId xmlns:a16="http://schemas.microsoft.com/office/drawing/2014/main" id="{5B6464CE-EED8-4D44-ACCE-F7A111596278}"/>
                  </a:ext>
                </a:extLst>
              </p:cNvPr>
              <p:cNvSpPr/>
              <p:nvPr/>
            </p:nvSpPr>
            <p:spPr>
              <a:xfrm>
                <a:off x="9631212" y="3166649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metric">
                <a:extLst>
                  <a:ext uri="{FF2B5EF4-FFF2-40B4-BE49-F238E27FC236}">
                    <a16:creationId xmlns:a16="http://schemas.microsoft.com/office/drawing/2014/main" id="{8C610C43-CEC8-4DF5-A8EC-19EF67270E54}"/>
                  </a:ext>
                </a:extLst>
              </p:cNvPr>
              <p:cNvSpPr/>
              <p:nvPr/>
            </p:nvSpPr>
            <p:spPr>
              <a:xfrm>
                <a:off x="9522152" y="1994400"/>
                <a:ext cx="233846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The Best Everyday Value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1">
              <a:extLst>
                <a:ext uri="{FF2B5EF4-FFF2-40B4-BE49-F238E27FC236}">
                  <a16:creationId xmlns:a16="http://schemas.microsoft.com/office/drawing/2014/main" id="{CBBC9076-A802-4389-8B4B-D150C9B4AAF0}"/>
                </a:ext>
              </a:extLst>
            </p:cNvPr>
            <p:cNvGrpSpPr/>
            <p:nvPr/>
          </p:nvGrpSpPr>
          <p:grpSpPr>
            <a:xfrm>
              <a:off x="312274" y="1512000"/>
              <a:ext cx="2234103" cy="2214594"/>
              <a:chOff x="312274" y="1512000"/>
              <a:chExt cx="2234103" cy="2214594"/>
            </a:xfrm>
          </p:grpSpPr>
          <p:grpSp>
            <p:nvGrpSpPr>
              <p:cNvPr id="10" name="chart"/>
              <p:cNvGrpSpPr/>
              <p:nvPr/>
            </p:nvGrpSpPr>
            <p:grpSpPr>
              <a:xfrm>
                <a:off x="646270" y="2358592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11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56689078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4"/>
                </a:graphicData>
              </a:graphic>
            </p:graphicFrame>
            <p:sp>
              <p:nvSpPr>
                <p:cNvPr id="12" name="label"/>
                <p:cNvSpPr/>
                <p:nvPr/>
              </p:nvSpPr>
              <p:spPr>
                <a:xfrm>
                  <a:off x="1144852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78.5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pic>
            <p:nvPicPr>
              <p:cNvPr id="218" name="img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/>
              <a:stretch/>
            </p:blipFill>
            <p:spPr>
              <a:xfrm>
                <a:off x="1152000" y="15120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4" name="index2"/>
              <p:cNvSpPr/>
              <p:nvPr/>
            </p:nvSpPr>
            <p:spPr>
              <a:xfrm>
                <a:off x="1968510" y="3464984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index1"/>
              <p:cNvSpPr/>
              <p:nvPr/>
            </p:nvSpPr>
            <p:spPr>
              <a:xfrm>
                <a:off x="2046936" y="3241504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102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custom2Index"/>
              <p:cNvSpPr/>
              <p:nvPr/>
            </p:nvSpPr>
            <p:spPr>
              <a:xfrm>
                <a:off x="312274" y="3445865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custom1Index">
                <a:extLst>
                  <a:ext uri="{FF2B5EF4-FFF2-40B4-BE49-F238E27FC236}">
                    <a16:creationId xmlns:a16="http://schemas.microsoft.com/office/drawing/2014/main" id="{DB8890B1-1E3B-492C-B64A-A102414DCC4E}"/>
                  </a:ext>
                </a:extLst>
              </p:cNvPr>
              <p:cNvSpPr/>
              <p:nvPr/>
            </p:nvSpPr>
            <p:spPr>
              <a:xfrm>
                <a:off x="312274" y="3171121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metric">
                <a:extLst>
                  <a:ext uri="{FF2B5EF4-FFF2-40B4-BE49-F238E27FC236}">
                    <a16:creationId xmlns:a16="http://schemas.microsoft.com/office/drawing/2014/main" id="{31DD40B1-0257-4E2E-B98A-B59104D5AF3B}"/>
                  </a:ext>
                </a:extLst>
              </p:cNvPr>
              <p:cNvSpPr/>
              <p:nvPr/>
            </p:nvSpPr>
            <p:spPr>
              <a:xfrm>
                <a:off x="421535" y="2059711"/>
                <a:ext cx="21248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a quick drink or snack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2">
              <a:extLst>
                <a:ext uri="{FF2B5EF4-FFF2-40B4-BE49-F238E27FC236}">
                  <a16:creationId xmlns:a16="http://schemas.microsoft.com/office/drawing/2014/main" id="{EB45BB16-7CB5-4748-BEE7-11FF0617B362}"/>
                </a:ext>
              </a:extLst>
            </p:cNvPr>
            <p:cNvGrpSpPr/>
            <p:nvPr/>
          </p:nvGrpSpPr>
          <p:grpSpPr>
            <a:xfrm>
              <a:off x="2564993" y="1512000"/>
              <a:ext cx="2392145" cy="2233694"/>
              <a:chOff x="2564993" y="1512000"/>
              <a:chExt cx="2392145" cy="2233694"/>
            </a:xfrm>
          </p:grpSpPr>
          <p:grpSp>
            <p:nvGrpSpPr>
              <p:cNvPr id="261" name="chart">
                <a:extLst>
                  <a:ext uri="{FF2B5EF4-FFF2-40B4-BE49-F238E27FC236}">
                    <a16:creationId xmlns:a16="http://schemas.microsoft.com/office/drawing/2014/main" id="{E816A6E4-4043-4432-BACF-CE5FB0B27C07}"/>
                  </a:ext>
                </a:extLst>
              </p:cNvPr>
              <p:cNvGrpSpPr/>
              <p:nvPr/>
            </p:nvGrpSpPr>
            <p:grpSpPr>
              <a:xfrm>
                <a:off x="2919360" y="2358592"/>
                <a:ext cx="1675372" cy="770229"/>
                <a:chOff x="802673" y="1650821"/>
                <a:chExt cx="1226772" cy="1035609"/>
              </a:xfrm>
            </p:grpSpPr>
            <p:graphicFrame>
              <p:nvGraphicFramePr>
                <p:cNvPr id="262" name="donutChart">
                  <a:extLst>
                    <a:ext uri="{FF2B5EF4-FFF2-40B4-BE49-F238E27FC236}">
                      <a16:creationId xmlns:a16="http://schemas.microsoft.com/office/drawing/2014/main" id="{AFF24047-9861-4B03-AB91-E8E6939FE00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19533206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7"/>
                </a:graphicData>
              </a:graphic>
            </p:graphicFrame>
            <p:sp>
              <p:nvSpPr>
                <p:cNvPr id="263" name="label">
                  <a:extLst>
                    <a:ext uri="{FF2B5EF4-FFF2-40B4-BE49-F238E27FC236}">
                      <a16:creationId xmlns:a16="http://schemas.microsoft.com/office/drawing/2014/main" id="{24347A91-C381-468F-A6A3-1A8389C676FD}"/>
                    </a:ext>
                  </a:extLst>
                </p:cNvPr>
                <p:cNvSpPr/>
                <p:nvPr/>
              </p:nvSpPr>
              <p:spPr>
                <a:xfrm>
                  <a:off x="1144851" y="1981105"/>
                  <a:ext cx="427491" cy="3517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69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.4%</a:t>
                  </a:r>
                </a:p>
              </p:txBody>
            </p:sp>
          </p:grpSp>
          <p:sp>
            <p:nvSpPr>
              <p:cNvPr id="187" name="index2">
                <a:extLst>
                  <a:ext uri="{FF2B5EF4-FFF2-40B4-BE49-F238E27FC236}">
                    <a16:creationId xmlns:a16="http://schemas.microsoft.com/office/drawing/2014/main" id="{C015B884-AFA4-48BF-B197-E4D0CEE16602}"/>
                  </a:ext>
                </a:extLst>
              </p:cNvPr>
              <p:cNvSpPr/>
              <p:nvPr/>
            </p:nvSpPr>
            <p:spPr>
              <a:xfrm>
                <a:off x="4440375" y="3484084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99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index1">
                <a:extLst>
                  <a:ext uri="{FF2B5EF4-FFF2-40B4-BE49-F238E27FC236}">
                    <a16:creationId xmlns:a16="http://schemas.microsoft.com/office/drawing/2014/main" id="{3821F401-A2D0-45A8-A85D-26C9448967C0}"/>
                  </a:ext>
                </a:extLst>
              </p:cNvPr>
              <p:cNvSpPr/>
              <p:nvPr/>
            </p:nvSpPr>
            <p:spPr>
              <a:xfrm>
                <a:off x="4371630" y="3229421"/>
                <a:ext cx="43473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45" name="custom2Index">
                <a:extLst>
                  <a:ext uri="{FF2B5EF4-FFF2-40B4-BE49-F238E27FC236}">
                    <a16:creationId xmlns:a16="http://schemas.microsoft.com/office/drawing/2014/main" id="{AF2101E3-B858-41B5-8E8B-CEB9DF0C3CF8}"/>
                  </a:ext>
                </a:extLst>
              </p:cNvPr>
              <p:cNvSpPr/>
              <p:nvPr/>
            </p:nvSpPr>
            <p:spPr>
              <a:xfrm>
                <a:off x="2578268" y="3463617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custom1Index">
                <a:extLst>
                  <a:ext uri="{FF2B5EF4-FFF2-40B4-BE49-F238E27FC236}">
                    <a16:creationId xmlns:a16="http://schemas.microsoft.com/office/drawing/2014/main" id="{28E8E9CA-A6BA-49FD-AD1D-8B62C0890CBE}"/>
                  </a:ext>
                </a:extLst>
              </p:cNvPr>
              <p:cNvSpPr/>
              <p:nvPr/>
            </p:nvSpPr>
            <p:spPr>
              <a:xfrm>
                <a:off x="2578268" y="3188873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metric">
                <a:extLst>
                  <a:ext uri="{FF2B5EF4-FFF2-40B4-BE49-F238E27FC236}">
                    <a16:creationId xmlns:a16="http://schemas.microsoft.com/office/drawing/2014/main" id="{B442FCE8-0A72-4932-A175-DE43D86B3ACA}"/>
                  </a:ext>
                </a:extLst>
              </p:cNvPr>
              <p:cNvSpPr/>
              <p:nvPr/>
            </p:nvSpPr>
            <p:spPr>
              <a:xfrm>
                <a:off x="2564993" y="2035448"/>
                <a:ext cx="238410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Take Advantage of Coupon/ Promo</a:t>
                </a:r>
              </a:p>
            </p:txBody>
          </p:sp>
          <p:pic>
            <p:nvPicPr>
              <p:cNvPr id="193" name="img">
                <a:extLst>
                  <a:ext uri="{FF2B5EF4-FFF2-40B4-BE49-F238E27FC236}">
                    <a16:creationId xmlns:a16="http://schemas.microsoft.com/office/drawing/2014/main" id="{2129EA35-382F-4E5B-A40E-622A620A0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/>
              <a:stretch/>
            </p:blipFill>
            <p:spPr>
              <a:xfrm>
                <a:off x="3456000" y="15120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6" name="3">
              <a:extLst>
                <a:ext uri="{FF2B5EF4-FFF2-40B4-BE49-F238E27FC236}">
                  <a16:creationId xmlns:a16="http://schemas.microsoft.com/office/drawing/2014/main" id="{79623DFC-56A9-4FE0-A2B6-D445C642CB82}"/>
                </a:ext>
              </a:extLst>
            </p:cNvPr>
            <p:cNvGrpSpPr/>
            <p:nvPr/>
          </p:nvGrpSpPr>
          <p:grpSpPr>
            <a:xfrm>
              <a:off x="4907406" y="1512000"/>
              <a:ext cx="2374122" cy="2243025"/>
              <a:chOff x="4907406" y="1512000"/>
              <a:chExt cx="2374122" cy="2243025"/>
            </a:xfrm>
          </p:grpSpPr>
          <p:grpSp>
            <p:nvGrpSpPr>
              <p:cNvPr id="166" name="chart"/>
              <p:cNvGrpSpPr/>
              <p:nvPr/>
            </p:nvGrpSpPr>
            <p:grpSpPr>
              <a:xfrm>
                <a:off x="5327879" y="2360633"/>
                <a:ext cx="1675371" cy="766146"/>
                <a:chOff x="802673" y="1650821"/>
                <a:chExt cx="1226772" cy="1035609"/>
              </a:xfrm>
            </p:grpSpPr>
            <p:graphicFrame>
              <p:nvGraphicFramePr>
                <p:cNvPr id="174" name="donutChart">
                  <a:extLst>
                    <a:ext uri="{FF2B5EF4-FFF2-40B4-BE49-F238E27FC236}">
                      <a16:creationId xmlns:a16="http://schemas.microsoft.com/office/drawing/2014/main" id="{3B219722-DB7A-41EA-8600-C8954EC8BEF9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17099769"/>
                    </p:ext>
                  </p:extLst>
                </p:nvPr>
              </p:nvGraphicFramePr>
              <p:xfrm>
                <a:off x="802673" y="1650821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0"/>
                </a:graphicData>
              </a:graphic>
            </p:graphicFrame>
            <p:sp>
              <p:nvSpPr>
                <p:cNvPr id="175" name="label"/>
                <p:cNvSpPr/>
                <p:nvPr/>
              </p:nvSpPr>
              <p:spPr>
                <a:xfrm>
                  <a:off x="1144850" y="1981107"/>
                  <a:ext cx="427491" cy="353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1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51.5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194" name="index2">
                <a:extLst>
                  <a:ext uri="{FF2B5EF4-FFF2-40B4-BE49-F238E27FC236}">
                    <a16:creationId xmlns:a16="http://schemas.microsoft.com/office/drawing/2014/main" id="{5C2A0166-527D-4052-A40A-72C3939738D8}"/>
                  </a:ext>
                </a:extLst>
              </p:cNvPr>
              <p:cNvSpPr/>
              <p:nvPr/>
            </p:nvSpPr>
            <p:spPr>
              <a:xfrm>
                <a:off x="6764765" y="3493415"/>
                <a:ext cx="51676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82</a:t>
                </a:r>
              </a:p>
            </p:txBody>
          </p:sp>
          <p:sp>
            <p:nvSpPr>
              <p:cNvPr id="195" name="index1">
                <a:extLst>
                  <a:ext uri="{FF2B5EF4-FFF2-40B4-BE49-F238E27FC236}">
                    <a16:creationId xmlns:a16="http://schemas.microsoft.com/office/drawing/2014/main" id="{37E69ADF-B240-44CE-A3A7-0C478F8BDDD4}"/>
                  </a:ext>
                </a:extLst>
              </p:cNvPr>
              <p:cNvSpPr/>
              <p:nvPr/>
            </p:nvSpPr>
            <p:spPr>
              <a:xfrm>
                <a:off x="6783174" y="3232366"/>
                <a:ext cx="3513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FF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91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ustom2Index">
                <a:extLst>
                  <a:ext uri="{FF2B5EF4-FFF2-40B4-BE49-F238E27FC236}">
                    <a16:creationId xmlns:a16="http://schemas.microsoft.com/office/drawing/2014/main" id="{0E94A3E5-6AB2-475C-9491-6A8624D0CC9B}"/>
                  </a:ext>
                </a:extLst>
              </p:cNvPr>
              <p:cNvSpPr/>
              <p:nvPr/>
            </p:nvSpPr>
            <p:spPr>
              <a:xfrm>
                <a:off x="5036923" y="3464651"/>
                <a:ext cx="18233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custom1Index">
                <a:extLst>
                  <a:ext uri="{FF2B5EF4-FFF2-40B4-BE49-F238E27FC236}">
                    <a16:creationId xmlns:a16="http://schemas.microsoft.com/office/drawing/2014/main" id="{8859A379-08FB-458E-928F-0547062940D5}"/>
                  </a:ext>
                </a:extLst>
              </p:cNvPr>
              <p:cNvSpPr/>
              <p:nvPr/>
            </p:nvSpPr>
            <p:spPr>
              <a:xfrm>
                <a:off x="5040555" y="3227604"/>
                <a:ext cx="16753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_base1_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metric">
                <a:extLst>
                  <a:ext uri="{FF2B5EF4-FFF2-40B4-BE49-F238E27FC236}">
                    <a16:creationId xmlns:a16="http://schemas.microsoft.com/office/drawing/2014/main" id="{F56B99AD-8818-4C93-9F9B-9F7484EF9082}"/>
                  </a:ext>
                </a:extLst>
              </p:cNvPr>
              <p:cNvSpPr/>
              <p:nvPr/>
            </p:nvSpPr>
            <p:spPr>
              <a:xfrm>
                <a:off x="4907406" y="2010729"/>
                <a:ext cx="233847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Get In and Out Quickly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img">
                <a:extLst>
                  <a:ext uri="{FF2B5EF4-FFF2-40B4-BE49-F238E27FC236}">
                    <a16:creationId xmlns:a16="http://schemas.microsoft.com/office/drawing/2014/main" id="{F76B58C4-C11B-4995-8C71-A0192595E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/>
              <a:stretch/>
            </p:blipFill>
            <p:spPr>
              <a:xfrm>
                <a:off x="5796000" y="1512000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18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522">
            <a:extLst>
              <a:ext uri="{FF2B5EF4-FFF2-40B4-BE49-F238E27FC236}">
                <a16:creationId xmlns:a16="http://schemas.microsoft.com/office/drawing/2014/main" id="{6B88A168-8EEB-4EFB-88DA-E508B610F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2780" y="-2770079"/>
            <a:ext cx="157625" cy="11616270"/>
          </a:xfrm>
          <a:prstGeom prst="rect">
            <a:avLst/>
          </a:prstGeom>
        </p:spPr>
      </p:pic>
      <p:sp>
        <p:nvSpPr>
          <p:cNvPr id="524" name="Rectangle 523">
            <a:extLst>
              <a:ext uri="{FF2B5EF4-FFF2-40B4-BE49-F238E27FC236}">
                <a16:creationId xmlns:a16="http://schemas.microsoft.com/office/drawing/2014/main" id="{4C7C7080-F6B1-47BB-B92B-F574B4E5DB68}"/>
              </a:ext>
            </a:extLst>
          </p:cNvPr>
          <p:cNvSpPr/>
          <p:nvPr/>
        </p:nvSpPr>
        <p:spPr>
          <a:xfrm>
            <a:off x="228084" y="2891756"/>
            <a:ext cx="11616271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EB204431-15D8-4986-B088-99CAAB3126B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42" y="5131078"/>
            <a:ext cx="157625" cy="1436552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84DE9033-33BC-4EFD-9149-D57BA7D34249}"/>
              </a:ext>
            </a:extLst>
          </p:cNvPr>
          <p:cNvSpPr/>
          <p:nvPr/>
        </p:nvSpPr>
        <p:spPr>
          <a:xfrm>
            <a:off x="233351" y="629902"/>
            <a:ext cx="8725213" cy="4407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45" name="Title Slide">
            <a:extLst>
              <a:ext uri="{FF2B5EF4-FFF2-40B4-BE49-F238E27FC236}">
                <a16:creationId xmlns:a16="http://schemas.microsoft.com/office/drawing/2014/main" id="{89AB3CA0-489E-4E4A-BAB7-EB3F111501A7}"/>
              </a:ext>
            </a:extLst>
          </p:cNvPr>
          <p:cNvSpPr/>
          <p:nvPr/>
        </p:nvSpPr>
        <p:spPr>
          <a:xfrm>
            <a:off x="225425" y="269065"/>
            <a:ext cx="11616271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latin typeface="Franklin Gothic Book" panose="020B0503020102020204" pitchFamily="34" charset="0"/>
              </a:rPr>
              <a:t>WHAT DIFFERENTIATES YOUR SHOPPERS SHOPPING CHOICES?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668B4DD-2694-4DAC-9300-9250A065EF1A}"/>
              </a:ext>
            </a:extLst>
          </p:cNvPr>
          <p:cNvSpPr/>
          <p:nvPr/>
        </p:nvSpPr>
        <p:spPr>
          <a:xfrm>
            <a:off x="240681" y="637208"/>
            <a:ext cx="1897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Destination Items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9ABB7792-0EB4-4CB7-81B8-1F2DDDE0A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7899" y="-2854958"/>
            <a:ext cx="157625" cy="11616270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3494E153-20D5-41FC-A894-214C5C5BA514}"/>
              </a:ext>
            </a:extLst>
          </p:cNvPr>
          <p:cNvSpPr/>
          <p:nvPr/>
        </p:nvSpPr>
        <p:spPr>
          <a:xfrm>
            <a:off x="248574" y="2878992"/>
            <a:ext cx="1399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Impulse Items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0D8E1F-DDDB-4E33-AE1A-7C41363A9711}"/>
              </a:ext>
            </a:extLst>
          </p:cNvPr>
          <p:cNvCxnSpPr>
            <a:cxnSpLocks/>
          </p:cNvCxnSpPr>
          <p:nvPr/>
        </p:nvCxnSpPr>
        <p:spPr>
          <a:xfrm>
            <a:off x="342284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271">
            <a:extLst>
              <a:ext uri="{FF2B5EF4-FFF2-40B4-BE49-F238E27FC236}">
                <a16:creationId xmlns:a16="http://schemas.microsoft.com/office/drawing/2014/main" id="{3E86A27E-DEAB-4BF1-BD39-F8CEA7E807D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3195" y="798062"/>
            <a:ext cx="157625" cy="170165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4107803-840F-462E-84B4-3D2FF9FAF09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464" y="1899405"/>
            <a:ext cx="45720" cy="792639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01967B25-35EA-4DA7-AD4F-BBAD14F729C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119" y="819804"/>
            <a:ext cx="157625" cy="1658176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5811F866-DFD0-421A-AAA8-E3221658C7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615" y="1899405"/>
            <a:ext cx="45720" cy="792639"/>
          </a:xfrm>
          <a:prstGeom prst="rect">
            <a:avLst/>
          </a:prstGeom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id="{B349570C-3947-4801-9EC1-9E365C526F9B}"/>
              </a:ext>
            </a:extLst>
          </p:cNvPr>
          <p:cNvSpPr/>
          <p:nvPr/>
        </p:nvSpPr>
        <p:spPr>
          <a:xfrm>
            <a:off x="8282197" y="595890"/>
            <a:ext cx="1869104" cy="4293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Weekend/Weekday</a:t>
            </a: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D5F204A2-51EB-47C0-A8D8-3B0F2EF9C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8898" y="1655630"/>
            <a:ext cx="2400898" cy="256845"/>
          </a:xfrm>
          <a:prstGeom prst="rect">
            <a:avLst/>
          </a:prstGeom>
        </p:spPr>
      </p:pic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A9B35759-2827-4183-91D8-B799D8CF450F}"/>
              </a:ext>
            </a:extLst>
          </p:cNvPr>
          <p:cNvCxnSpPr>
            <a:cxnSpLocks/>
          </p:cNvCxnSpPr>
          <p:nvPr/>
        </p:nvCxnSpPr>
        <p:spPr>
          <a:xfrm>
            <a:off x="5081024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355">
            <a:extLst>
              <a:ext uri="{FF2B5EF4-FFF2-40B4-BE49-F238E27FC236}">
                <a16:creationId xmlns:a16="http://schemas.microsoft.com/office/drawing/2014/main" id="{AD23EA0A-23F9-4916-8C77-8540AAB5927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9405" y="831697"/>
            <a:ext cx="157625" cy="1634388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F01ABF99-99FB-40F6-B013-D48007A071C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2064" y="1899403"/>
            <a:ext cx="41563" cy="792639"/>
          </a:xfrm>
          <a:prstGeom prst="rect">
            <a:avLst/>
          </a:prstGeom>
        </p:spPr>
      </p:pic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F61B0891-C910-4B4E-856F-90263EA50EA8}"/>
              </a:ext>
            </a:extLst>
          </p:cNvPr>
          <p:cNvCxnSpPr>
            <a:cxnSpLocks/>
          </p:cNvCxnSpPr>
          <p:nvPr/>
        </p:nvCxnSpPr>
        <p:spPr>
          <a:xfrm>
            <a:off x="6715412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" name="Picture 364">
            <a:extLst>
              <a:ext uri="{FF2B5EF4-FFF2-40B4-BE49-F238E27FC236}">
                <a16:creationId xmlns:a16="http://schemas.microsoft.com/office/drawing/2014/main" id="{C8FF775C-9D69-445B-96E5-0B7DB1CAFA0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4231" y="858039"/>
            <a:ext cx="157625" cy="1581703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CE4F22A4-3769-4FBD-90BC-CA3E8851868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1525" y="1893470"/>
            <a:ext cx="47524" cy="720581"/>
          </a:xfrm>
          <a:prstGeom prst="rect">
            <a:avLst/>
          </a:prstGeom>
        </p:spPr>
      </p:pic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6CBCC1E2-016F-4CF5-9715-C5D06709449E}"/>
              </a:ext>
            </a:extLst>
          </p:cNvPr>
          <p:cNvCxnSpPr>
            <a:cxnSpLocks/>
          </p:cNvCxnSpPr>
          <p:nvPr/>
        </p:nvCxnSpPr>
        <p:spPr>
          <a:xfrm>
            <a:off x="1722236" y="1173963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5" name="Picture 374">
            <a:extLst>
              <a:ext uri="{FF2B5EF4-FFF2-40B4-BE49-F238E27FC236}">
                <a16:creationId xmlns:a16="http://schemas.microsoft.com/office/drawing/2014/main" id="{446CFBD4-5119-4776-AED3-140517189CA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115" y="908643"/>
            <a:ext cx="157625" cy="1480494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C7C615A-F3B5-4D9C-BEC7-414838DE5C9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8424" y="1935433"/>
            <a:ext cx="45720" cy="720581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8CAE205E-3F3C-45D1-AF29-50577F147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8061" y="-908539"/>
            <a:ext cx="157625" cy="11616270"/>
          </a:xfrm>
          <a:prstGeom prst="rect">
            <a:avLst/>
          </a:prstGeom>
        </p:spPr>
      </p:pic>
      <p:sp>
        <p:nvSpPr>
          <p:cNvPr id="388" name="Rectangle 387">
            <a:extLst>
              <a:ext uri="{FF2B5EF4-FFF2-40B4-BE49-F238E27FC236}">
                <a16:creationId xmlns:a16="http://schemas.microsoft.com/office/drawing/2014/main" id="{84031072-F7D0-4419-BF0F-30A3606F2844}"/>
              </a:ext>
            </a:extLst>
          </p:cNvPr>
          <p:cNvSpPr/>
          <p:nvPr/>
        </p:nvSpPr>
        <p:spPr>
          <a:xfrm>
            <a:off x="233365" y="4753296"/>
            <a:ext cx="11616271" cy="4038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BE6E8985-E8B5-4810-95AD-42FB09281950}"/>
              </a:ext>
            </a:extLst>
          </p:cNvPr>
          <p:cNvSpPr/>
          <p:nvPr/>
        </p:nvSpPr>
        <p:spPr>
          <a:xfrm>
            <a:off x="258736" y="4825411"/>
            <a:ext cx="1786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Check-Out Method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A9B7C337-3FE9-41C2-B8DA-8CE155E485B7}"/>
              </a:ext>
            </a:extLst>
          </p:cNvPr>
          <p:cNvCxnSpPr/>
          <p:nvPr/>
        </p:nvCxnSpPr>
        <p:spPr>
          <a:xfrm>
            <a:off x="225425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0F5DA46-5D09-4D1B-894D-53675160BBD6}"/>
              </a:ext>
            </a:extLst>
          </p:cNvPr>
          <p:cNvGrpSpPr/>
          <p:nvPr/>
        </p:nvGrpSpPr>
        <p:grpSpPr>
          <a:xfrm>
            <a:off x="239712" y="6515262"/>
            <a:ext cx="4114800" cy="175689"/>
            <a:chOff x="254000" y="6430025"/>
            <a:chExt cx="4114800" cy="175689"/>
          </a:xfrm>
        </p:grpSpPr>
        <p:sp>
          <p:nvSpPr>
            <p:cNvPr id="393" name="Footer Placeholder 2">
              <a:extLst>
                <a:ext uri="{FF2B5EF4-FFF2-40B4-BE49-F238E27FC236}">
                  <a16:creationId xmlns:a16="http://schemas.microsoft.com/office/drawing/2014/main" id="{E7ADBA31-6B83-4642-8578-A34F55FB204E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5244A7AF-555A-4052-B7B4-79B0B559AC72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AFA202B2-3A59-42DB-BF8E-AE592BE0197A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400" name="Picture 399">
            <a:extLst>
              <a:ext uri="{FF2B5EF4-FFF2-40B4-BE49-F238E27FC236}">
                <a16:creationId xmlns:a16="http://schemas.microsoft.com/office/drawing/2014/main" id="{10D2D306-193D-417B-8F05-79E4FB6521E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55" y="5224587"/>
            <a:ext cx="187398" cy="1283899"/>
          </a:xfrm>
          <a:prstGeom prst="rect">
            <a:avLst/>
          </a:prstGeom>
        </p:spPr>
      </p:pic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94FD74F7-AFD5-4413-AAE7-BB7DA38DFC1F}"/>
              </a:ext>
            </a:extLst>
          </p:cNvPr>
          <p:cNvCxnSpPr>
            <a:cxnSpLocks/>
          </p:cNvCxnSpPr>
          <p:nvPr/>
        </p:nvCxnSpPr>
        <p:spPr>
          <a:xfrm>
            <a:off x="9656295" y="5866221"/>
            <a:ext cx="20693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9C04C4AC-0122-4AF4-972E-DB307BD6E8FC}"/>
              </a:ext>
            </a:extLst>
          </p:cNvPr>
          <p:cNvCxnSpPr>
            <a:cxnSpLocks/>
          </p:cNvCxnSpPr>
          <p:nvPr/>
        </p:nvCxnSpPr>
        <p:spPr>
          <a:xfrm>
            <a:off x="3210731" y="52566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" name="Picture 415">
            <a:extLst>
              <a:ext uri="{FF2B5EF4-FFF2-40B4-BE49-F238E27FC236}">
                <a16:creationId xmlns:a16="http://schemas.microsoft.com/office/drawing/2014/main" id="{264B5967-68A2-4AB7-B455-CFF1D2C0A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97877" y="3521980"/>
            <a:ext cx="96413" cy="2022267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20F6AEBB-F268-4507-8612-6ABF2AE0BED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36434" y="3413927"/>
            <a:ext cx="96412" cy="1519763"/>
          </a:xfrm>
          <a:prstGeom prst="rect">
            <a:avLst/>
          </a:prstGeom>
        </p:spPr>
      </p:pic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8F865E2D-7873-4B65-BB37-A1A29E02202D}"/>
              </a:ext>
            </a:extLst>
          </p:cNvPr>
          <p:cNvCxnSpPr>
            <a:cxnSpLocks/>
          </p:cNvCxnSpPr>
          <p:nvPr/>
        </p:nvCxnSpPr>
        <p:spPr>
          <a:xfrm>
            <a:off x="8621491" y="3364186"/>
            <a:ext cx="0" cy="13104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checkout">
            <a:extLst>
              <a:ext uri="{FF2B5EF4-FFF2-40B4-BE49-F238E27FC236}">
                <a16:creationId xmlns:a16="http://schemas.microsoft.com/office/drawing/2014/main" id="{60C57645-3388-4344-8DCD-D47E8FE06512}"/>
              </a:ext>
            </a:extLst>
          </p:cNvPr>
          <p:cNvGrpSpPr/>
          <p:nvPr/>
        </p:nvGrpSpPr>
        <p:grpSpPr>
          <a:xfrm>
            <a:off x="235340" y="5140241"/>
            <a:ext cx="11616271" cy="1451472"/>
            <a:chOff x="235340" y="5140241"/>
            <a:chExt cx="11616271" cy="1451472"/>
          </a:xfrm>
        </p:grpSpPr>
        <p:cxnSp>
          <p:nvCxnSpPr>
            <p:cNvPr id="390" name="connector">
              <a:extLst>
                <a:ext uri="{FF2B5EF4-FFF2-40B4-BE49-F238E27FC236}">
                  <a16:creationId xmlns:a16="http://schemas.microsoft.com/office/drawing/2014/main" id="{CB884A47-7B90-414E-AB18-797D95038175}"/>
                </a:ext>
              </a:extLst>
            </p:cNvPr>
            <p:cNvCxnSpPr/>
            <p:nvPr/>
          </p:nvCxnSpPr>
          <p:spPr>
            <a:xfrm>
              <a:off x="235340" y="5140241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1">
              <a:extLst>
                <a:ext uri="{FF2B5EF4-FFF2-40B4-BE49-F238E27FC236}">
                  <a16:creationId xmlns:a16="http://schemas.microsoft.com/office/drawing/2014/main" id="{D9471C97-FC04-4799-8804-039CE104DD4C}"/>
                </a:ext>
              </a:extLst>
            </p:cNvPr>
            <p:cNvGrpSpPr/>
            <p:nvPr/>
          </p:nvGrpSpPr>
          <p:grpSpPr>
            <a:xfrm>
              <a:off x="336793" y="5233905"/>
              <a:ext cx="2863002" cy="1313731"/>
              <a:chOff x="336793" y="5233905"/>
              <a:chExt cx="2863002" cy="1313731"/>
            </a:xfrm>
          </p:grpSpPr>
          <p:sp>
            <p:nvSpPr>
              <p:cNvPr id="424" name="text">
                <a:extLst>
                  <a:ext uri="{FF2B5EF4-FFF2-40B4-BE49-F238E27FC236}">
                    <a16:creationId xmlns:a16="http://schemas.microsoft.com/office/drawing/2014/main" id="{BB80DCC0-17E0-4A4E-82B5-065AE59255BC}"/>
                  </a:ext>
                </a:extLst>
              </p:cNvPr>
              <p:cNvSpPr/>
              <p:nvPr/>
            </p:nvSpPr>
            <p:spPr>
              <a:xfrm>
                <a:off x="1353561" y="5233905"/>
                <a:ext cx="18462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Used Self-Checkout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5" name="chart">
                <a:extLst>
                  <a:ext uri="{FF2B5EF4-FFF2-40B4-BE49-F238E27FC236}">
                    <a16:creationId xmlns:a16="http://schemas.microsoft.com/office/drawing/2014/main" id="{B320DF39-AA63-409F-98F2-596C172382D5}"/>
                  </a:ext>
                </a:extLst>
              </p:cNvPr>
              <p:cNvGrpSpPr/>
              <p:nvPr/>
            </p:nvGrpSpPr>
            <p:grpSpPr>
              <a:xfrm>
                <a:off x="336793" y="5462813"/>
                <a:ext cx="1136416" cy="942562"/>
                <a:chOff x="802673" y="1888756"/>
                <a:chExt cx="1226772" cy="1035609"/>
              </a:xfrm>
            </p:grpSpPr>
            <p:graphicFrame>
              <p:nvGraphicFramePr>
                <p:cNvPr id="426" name="donutChart">
                  <a:extLst>
                    <a:ext uri="{FF2B5EF4-FFF2-40B4-BE49-F238E27FC236}">
                      <a16:creationId xmlns:a16="http://schemas.microsoft.com/office/drawing/2014/main" id="{E364E8F4-774A-4613-B8AB-997DB7BA4F4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970100578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427" name="label">
                  <a:extLst>
                    <a:ext uri="{FF2B5EF4-FFF2-40B4-BE49-F238E27FC236}">
                      <a16:creationId xmlns:a16="http://schemas.microsoft.com/office/drawing/2014/main" id="{D1063202-A5E3-4655-ACA6-89F5B4525E77}"/>
                    </a:ext>
                  </a:extLst>
                </p:cNvPr>
                <p:cNvSpPr/>
                <p:nvPr/>
              </p:nvSpPr>
              <p:spPr>
                <a:xfrm>
                  <a:off x="1063263" y="2275722"/>
                  <a:ext cx="650998" cy="3043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25.3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28" name="custom1Text">
                <a:extLst>
                  <a:ext uri="{FF2B5EF4-FFF2-40B4-BE49-F238E27FC236}">
                    <a16:creationId xmlns:a16="http://schemas.microsoft.com/office/drawing/2014/main" id="{DE49873D-05B3-49AA-8EAA-9B6FB4943511}"/>
                  </a:ext>
                </a:extLst>
              </p:cNvPr>
              <p:cNvSpPr/>
              <p:nvPr/>
            </p:nvSpPr>
            <p:spPr>
              <a:xfrm>
                <a:off x="1386849" y="5525568"/>
                <a:ext cx="10448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29" name="custom2Text">
                <a:extLst>
                  <a:ext uri="{FF2B5EF4-FFF2-40B4-BE49-F238E27FC236}">
                    <a16:creationId xmlns:a16="http://schemas.microsoft.com/office/drawing/2014/main" id="{785A35FB-6198-4F3D-AC91-B68EE884AAE8}"/>
                  </a:ext>
                </a:extLst>
              </p:cNvPr>
              <p:cNvSpPr/>
              <p:nvPr/>
            </p:nvSpPr>
            <p:spPr>
              <a:xfrm>
                <a:off x="1365962" y="6085971"/>
                <a:ext cx="10904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30" name="custom1Value">
                <a:extLst>
                  <a:ext uri="{FF2B5EF4-FFF2-40B4-BE49-F238E27FC236}">
                    <a16:creationId xmlns:a16="http://schemas.microsoft.com/office/drawing/2014/main" id="{B87E5069-7026-4696-A613-5A69BCEDD751}"/>
                  </a:ext>
                </a:extLst>
              </p:cNvPr>
              <p:cNvSpPr/>
              <p:nvPr/>
            </p:nvSpPr>
            <p:spPr>
              <a:xfrm>
                <a:off x="2359267" y="5525568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custom2Value">
                <a:extLst>
                  <a:ext uri="{FF2B5EF4-FFF2-40B4-BE49-F238E27FC236}">
                    <a16:creationId xmlns:a16="http://schemas.microsoft.com/office/drawing/2014/main" id="{858C715C-382F-446F-A3A4-0FE3258DBFFC}"/>
                  </a:ext>
                </a:extLst>
              </p:cNvPr>
              <p:cNvSpPr/>
              <p:nvPr/>
            </p:nvSpPr>
            <p:spPr>
              <a:xfrm>
                <a:off x="2353517" y="6045944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66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2">
              <a:extLst>
                <a:ext uri="{FF2B5EF4-FFF2-40B4-BE49-F238E27FC236}">
                  <a16:creationId xmlns:a16="http://schemas.microsoft.com/office/drawing/2014/main" id="{BA245F95-2335-4DCD-9B43-18FE8B10B824}"/>
                </a:ext>
              </a:extLst>
            </p:cNvPr>
            <p:cNvGrpSpPr/>
            <p:nvPr/>
          </p:nvGrpSpPr>
          <p:grpSpPr>
            <a:xfrm>
              <a:off x="3372903" y="5229701"/>
              <a:ext cx="2841827" cy="1362012"/>
              <a:chOff x="3372903" y="5229701"/>
              <a:chExt cx="2841827" cy="1362012"/>
            </a:xfrm>
          </p:grpSpPr>
          <p:sp>
            <p:nvSpPr>
              <p:cNvPr id="432" name="text">
                <a:extLst>
                  <a:ext uri="{FF2B5EF4-FFF2-40B4-BE49-F238E27FC236}">
                    <a16:creationId xmlns:a16="http://schemas.microsoft.com/office/drawing/2014/main" id="{0B6A5BB7-6FBF-4265-B475-401D0688A50A}"/>
                  </a:ext>
                </a:extLst>
              </p:cNvPr>
              <p:cNvSpPr/>
              <p:nvPr/>
            </p:nvSpPr>
            <p:spPr>
              <a:xfrm>
                <a:off x="4399290" y="5229701"/>
                <a:ext cx="1815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Store Employee Rang Up Purchases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33" name="chart">
                <a:extLst>
                  <a:ext uri="{FF2B5EF4-FFF2-40B4-BE49-F238E27FC236}">
                    <a16:creationId xmlns:a16="http://schemas.microsoft.com/office/drawing/2014/main" id="{155C57B4-6242-4663-9C18-66023CF15590}"/>
                  </a:ext>
                </a:extLst>
              </p:cNvPr>
              <p:cNvGrpSpPr/>
              <p:nvPr/>
            </p:nvGrpSpPr>
            <p:grpSpPr>
              <a:xfrm>
                <a:off x="3372903" y="5435688"/>
                <a:ext cx="1194351" cy="979212"/>
                <a:chOff x="802673" y="1888756"/>
                <a:chExt cx="1226772" cy="1035609"/>
              </a:xfrm>
            </p:grpSpPr>
            <p:graphicFrame>
              <p:nvGraphicFramePr>
                <p:cNvPr id="434" name="donutChart">
                  <a:extLst>
                    <a:ext uri="{FF2B5EF4-FFF2-40B4-BE49-F238E27FC236}">
                      <a16:creationId xmlns:a16="http://schemas.microsoft.com/office/drawing/2014/main" id="{8216A711-7BEE-4602-A071-F08F4458600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03295874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435" name="label">
                  <a:extLst>
                    <a:ext uri="{FF2B5EF4-FFF2-40B4-BE49-F238E27FC236}">
                      <a16:creationId xmlns:a16="http://schemas.microsoft.com/office/drawing/2014/main" id="{8B63FF4A-A88E-46B3-BB9A-A58C38445CF1}"/>
                    </a:ext>
                  </a:extLst>
                </p:cNvPr>
                <p:cNvSpPr/>
                <p:nvPr/>
              </p:nvSpPr>
              <p:spPr>
                <a:xfrm>
                  <a:off x="1047435" y="2237168"/>
                  <a:ext cx="619420" cy="2929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53.7%</a:t>
                  </a:r>
                </a:p>
              </p:txBody>
            </p:sp>
          </p:grpSp>
          <p:sp>
            <p:nvSpPr>
              <p:cNvPr id="436" name="custom1Text">
                <a:extLst>
                  <a:ext uri="{FF2B5EF4-FFF2-40B4-BE49-F238E27FC236}">
                    <a16:creationId xmlns:a16="http://schemas.microsoft.com/office/drawing/2014/main" id="{B27B8D99-1698-42EB-8315-EB56CA012948}"/>
                  </a:ext>
                </a:extLst>
              </p:cNvPr>
              <p:cNvSpPr/>
              <p:nvPr/>
            </p:nvSpPr>
            <p:spPr>
              <a:xfrm>
                <a:off x="4430901" y="5706398"/>
                <a:ext cx="10482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37" name="custom2Text">
                <a:extLst>
                  <a:ext uri="{FF2B5EF4-FFF2-40B4-BE49-F238E27FC236}">
                    <a16:creationId xmlns:a16="http://schemas.microsoft.com/office/drawing/2014/main" id="{711A463B-1EEA-433E-A5BB-48A39893771E}"/>
                  </a:ext>
                </a:extLst>
              </p:cNvPr>
              <p:cNvSpPr/>
              <p:nvPr/>
            </p:nvSpPr>
            <p:spPr>
              <a:xfrm>
                <a:off x="4376887" y="6130048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38" name="custom1Value">
                <a:extLst>
                  <a:ext uri="{FF2B5EF4-FFF2-40B4-BE49-F238E27FC236}">
                    <a16:creationId xmlns:a16="http://schemas.microsoft.com/office/drawing/2014/main" id="{2CAD493C-4944-4612-B29B-23442A819719}"/>
                  </a:ext>
                </a:extLst>
              </p:cNvPr>
              <p:cNvSpPr/>
              <p:nvPr/>
            </p:nvSpPr>
            <p:spPr>
              <a:xfrm>
                <a:off x="5402804" y="5780099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custom2Value">
                <a:extLst>
                  <a:ext uri="{FF2B5EF4-FFF2-40B4-BE49-F238E27FC236}">
                    <a16:creationId xmlns:a16="http://schemas.microsoft.com/office/drawing/2014/main" id="{1310DD1D-B02D-4689-8621-CE035D776967}"/>
                  </a:ext>
                </a:extLst>
              </p:cNvPr>
              <p:cNvSpPr/>
              <p:nvPr/>
            </p:nvSpPr>
            <p:spPr>
              <a:xfrm>
                <a:off x="5413634" y="6114284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258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CB6BA9E-DA29-4F93-9B0B-10FF223885F7}"/>
              </a:ext>
            </a:extLst>
          </p:cNvPr>
          <p:cNvCxnSpPr>
            <a:cxnSpLocks/>
          </p:cNvCxnSpPr>
          <p:nvPr/>
        </p:nvCxnSpPr>
        <p:spPr>
          <a:xfrm>
            <a:off x="6302491" y="5406590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timeperiodTextbox">
            <a:extLst>
              <a:ext uri="{FF2B5EF4-FFF2-40B4-BE49-F238E27FC236}">
                <a16:creationId xmlns:a16="http://schemas.microsoft.com/office/drawing/2014/main" id="{602B9F6C-8B72-4B5C-80ED-0F46F323949C}"/>
              </a:ext>
            </a:extLst>
          </p:cNvPr>
          <p:cNvSpPr txBox="1"/>
          <p:nvPr/>
        </p:nvSpPr>
        <p:spPr>
          <a:xfrm>
            <a:off x="4410457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averageCheck">
            <a:extLst>
              <a:ext uri="{FF2B5EF4-FFF2-40B4-BE49-F238E27FC236}">
                <a16:creationId xmlns:a16="http://schemas.microsoft.com/office/drawing/2014/main" id="{0657822A-C29D-4DF0-A95A-5F79B62C913C}"/>
              </a:ext>
            </a:extLst>
          </p:cNvPr>
          <p:cNvGrpSpPr/>
          <p:nvPr/>
        </p:nvGrpSpPr>
        <p:grpSpPr>
          <a:xfrm>
            <a:off x="6710424" y="5308550"/>
            <a:ext cx="4413479" cy="992523"/>
            <a:chOff x="6710424" y="5308550"/>
            <a:chExt cx="4413479" cy="992523"/>
          </a:xfrm>
        </p:grpSpPr>
        <p:sp>
          <p:nvSpPr>
            <p:cNvPr id="397" name="text">
              <a:extLst>
                <a:ext uri="{FF2B5EF4-FFF2-40B4-BE49-F238E27FC236}">
                  <a16:creationId xmlns:a16="http://schemas.microsoft.com/office/drawing/2014/main" id="{6B66ED35-5B33-43FB-87A7-15DEBE1CE463}"/>
                </a:ext>
              </a:extLst>
            </p:cNvPr>
            <p:cNvSpPr/>
            <p:nvPr/>
          </p:nvSpPr>
          <p:spPr>
            <a:xfrm>
              <a:off x="6870557" y="5308550"/>
              <a:ext cx="1759756" cy="2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Average check size</a:t>
              </a:r>
            </a:p>
          </p:txBody>
        </p:sp>
        <p:sp>
          <p:nvSpPr>
            <p:cNvPr id="398" name="custom1Value">
              <a:extLst>
                <a:ext uri="{FF2B5EF4-FFF2-40B4-BE49-F238E27FC236}">
                  <a16:creationId xmlns:a16="http://schemas.microsoft.com/office/drawing/2014/main" id="{B8329301-63B6-409E-925C-D7ED15F17B09}"/>
                </a:ext>
              </a:extLst>
            </p:cNvPr>
            <p:cNvSpPr/>
            <p:nvPr/>
          </p:nvSpPr>
          <p:spPr>
            <a:xfrm>
              <a:off x="9652153" y="5435688"/>
              <a:ext cx="1471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_base1_ - </a:t>
              </a: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_val1_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99" name="custom2Value">
              <a:extLst>
                <a:ext uri="{FF2B5EF4-FFF2-40B4-BE49-F238E27FC236}">
                  <a16:creationId xmlns:a16="http://schemas.microsoft.com/office/drawing/2014/main" id="{20F6E7DF-8736-47C8-BC94-D4E0B963076E}"/>
                </a:ext>
              </a:extLst>
            </p:cNvPr>
            <p:cNvSpPr/>
            <p:nvPr/>
          </p:nvSpPr>
          <p:spPr>
            <a:xfrm>
              <a:off x="9595612" y="5993296"/>
              <a:ext cx="1471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_base2_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- </a:t>
              </a:r>
              <a:r>
                <a:rPr lang="en-US" sz="1400"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_val2_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1" name="label">
              <a:extLst>
                <a:ext uri="{FF2B5EF4-FFF2-40B4-BE49-F238E27FC236}">
                  <a16:creationId xmlns:a16="http://schemas.microsoft.com/office/drawing/2014/main" id="{E4C02617-4F35-412D-A7B2-6FE421352EA5}"/>
                </a:ext>
              </a:extLst>
            </p:cNvPr>
            <p:cNvSpPr/>
            <p:nvPr/>
          </p:nvSpPr>
          <p:spPr>
            <a:xfrm>
              <a:off x="7508674" y="5841145"/>
              <a:ext cx="773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$</a:t>
              </a:r>
              <a:r>
                <a:rPr lang="en-US" b="1" dirty="0">
                  <a:solidFill>
                    <a:prstClr val="black"/>
                  </a:solidFill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.51</a:t>
              </a:r>
            </a:p>
          </p:txBody>
        </p:sp>
        <p:pic>
          <p:nvPicPr>
            <p:cNvPr id="442" name="img">
              <a:extLst>
                <a:ext uri="{FF2B5EF4-FFF2-40B4-BE49-F238E27FC236}">
                  <a16:creationId xmlns:a16="http://schemas.microsoft.com/office/drawing/2014/main" id="{321B0F9F-B8E1-43C9-A13F-E651F523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0424" y="5716586"/>
              <a:ext cx="576000" cy="576000"/>
            </a:xfrm>
            <a:prstGeom prst="rect">
              <a:avLst/>
            </a:prstGeom>
          </p:spPr>
        </p:pic>
      </p:grp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3DDD342-8620-4DEC-A8B8-2DA5B12C9B55}"/>
              </a:ext>
            </a:extLst>
          </p:cNvPr>
          <p:cNvCxnSpPr>
            <a:cxnSpLocks/>
          </p:cNvCxnSpPr>
          <p:nvPr/>
        </p:nvCxnSpPr>
        <p:spPr>
          <a:xfrm>
            <a:off x="10088678" y="1648977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51A405E9-D974-4B63-8654-0E21E503D793}"/>
              </a:ext>
            </a:extLst>
          </p:cNvPr>
          <p:cNvCxnSpPr>
            <a:cxnSpLocks/>
          </p:cNvCxnSpPr>
          <p:nvPr/>
        </p:nvCxnSpPr>
        <p:spPr>
          <a:xfrm>
            <a:off x="12074641" y="1320364"/>
            <a:ext cx="0" cy="11509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FC04FD07-8339-4EBE-92C2-14D755633D3D}"/>
              </a:ext>
            </a:extLst>
          </p:cNvPr>
          <p:cNvCxnSpPr>
            <a:cxnSpLocks/>
          </p:cNvCxnSpPr>
          <p:nvPr/>
        </p:nvCxnSpPr>
        <p:spPr>
          <a:xfrm>
            <a:off x="340475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2" name="Picture 461">
            <a:extLst>
              <a:ext uri="{FF2B5EF4-FFF2-40B4-BE49-F238E27FC236}">
                <a16:creationId xmlns:a16="http://schemas.microsoft.com/office/drawing/2014/main" id="{70FBB516-75E6-42D2-B2FC-8413743A92D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5102" y="2821806"/>
            <a:ext cx="157625" cy="1701658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F174CC94-7415-40F2-A68F-930B9E446A0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1371" y="3837421"/>
            <a:ext cx="45720" cy="792639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3DDA7EE9-4974-4CDF-9023-F76ECFEF492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159" y="2842967"/>
            <a:ext cx="157625" cy="1658176"/>
          </a:xfrm>
          <a:prstGeom prst="rect">
            <a:avLst/>
          </a:prstGeom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id="{0767EBAF-83A0-49F5-BB99-D5AD441216A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5522" y="3837421"/>
            <a:ext cx="45720" cy="792639"/>
          </a:xfrm>
          <a:prstGeom prst="rect">
            <a:avLst/>
          </a:prstGeom>
        </p:spPr>
      </p:pic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06DEEA6-847A-4F06-8806-10F3795B02CB}"/>
              </a:ext>
            </a:extLst>
          </p:cNvPr>
          <p:cNvCxnSpPr>
            <a:cxnSpLocks/>
          </p:cNvCxnSpPr>
          <p:nvPr/>
        </p:nvCxnSpPr>
        <p:spPr>
          <a:xfrm>
            <a:off x="5062931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" name="Picture 478">
            <a:extLst>
              <a:ext uri="{FF2B5EF4-FFF2-40B4-BE49-F238E27FC236}">
                <a16:creationId xmlns:a16="http://schemas.microsoft.com/office/drawing/2014/main" id="{BF5C5F34-6751-468F-89AC-910164FF012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1312" y="2855442"/>
            <a:ext cx="157625" cy="1634388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198C3797-2B0C-4B02-938B-1ABE4E32BD4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3971" y="3837419"/>
            <a:ext cx="41563" cy="792639"/>
          </a:xfrm>
          <a:prstGeom prst="rect">
            <a:avLst/>
          </a:prstGeom>
        </p:spPr>
      </p:pic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8E491B9A-6E95-4AC2-B01B-46973C3B4509}"/>
              </a:ext>
            </a:extLst>
          </p:cNvPr>
          <p:cNvCxnSpPr>
            <a:cxnSpLocks/>
          </p:cNvCxnSpPr>
          <p:nvPr/>
        </p:nvCxnSpPr>
        <p:spPr>
          <a:xfrm>
            <a:off x="6697319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Picture 487">
            <a:extLst>
              <a:ext uri="{FF2B5EF4-FFF2-40B4-BE49-F238E27FC236}">
                <a16:creationId xmlns:a16="http://schemas.microsoft.com/office/drawing/2014/main" id="{0E7FBAD9-88AB-45B2-AF0E-598F56FD38B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6138" y="2881783"/>
            <a:ext cx="157625" cy="1581703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D39E8D6E-2413-45A4-AACE-A2C96E1C527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53432" y="3831486"/>
            <a:ext cx="47524" cy="720581"/>
          </a:xfrm>
          <a:prstGeom prst="rect">
            <a:avLst/>
          </a:prstGeom>
        </p:spPr>
      </p:pic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6152C75F-E6F4-404A-AD2A-80839E2313D4}"/>
              </a:ext>
            </a:extLst>
          </p:cNvPr>
          <p:cNvCxnSpPr>
            <a:cxnSpLocks/>
          </p:cNvCxnSpPr>
          <p:nvPr/>
        </p:nvCxnSpPr>
        <p:spPr>
          <a:xfrm>
            <a:off x="1704143" y="3197707"/>
            <a:ext cx="0" cy="184131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4CE90AAA-C58D-4128-910F-311FF0C4271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022" y="2932387"/>
            <a:ext cx="157625" cy="1480494"/>
          </a:xfrm>
          <a:prstGeom prst="rect">
            <a:avLst/>
          </a:prstGeom>
        </p:spPr>
      </p:pic>
      <p:pic>
        <p:nvPicPr>
          <p:cNvPr id="504" name="Picture 503">
            <a:extLst>
              <a:ext uri="{FF2B5EF4-FFF2-40B4-BE49-F238E27FC236}">
                <a16:creationId xmlns:a16="http://schemas.microsoft.com/office/drawing/2014/main" id="{B51053D7-E140-4B34-A17D-79795CDFD41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331" y="3873449"/>
            <a:ext cx="45720" cy="720581"/>
          </a:xfrm>
          <a:prstGeom prst="rect">
            <a:avLst/>
          </a:prstGeom>
        </p:spPr>
      </p:pic>
      <p:grpSp>
        <p:nvGrpSpPr>
          <p:cNvPr id="21" name="impulse">
            <a:extLst>
              <a:ext uri="{FF2B5EF4-FFF2-40B4-BE49-F238E27FC236}">
                <a16:creationId xmlns:a16="http://schemas.microsoft.com/office/drawing/2014/main" id="{F27FC142-142B-4803-A150-08385CFA951A}"/>
              </a:ext>
            </a:extLst>
          </p:cNvPr>
          <p:cNvGrpSpPr/>
          <p:nvPr/>
        </p:nvGrpSpPr>
        <p:grpSpPr>
          <a:xfrm>
            <a:off x="171486" y="3262178"/>
            <a:ext cx="11676175" cy="1553693"/>
            <a:chOff x="171486" y="3262178"/>
            <a:chExt cx="11676175" cy="1553693"/>
          </a:xfrm>
        </p:grpSpPr>
        <p:cxnSp>
          <p:nvCxnSpPr>
            <p:cNvPr id="526" name="connector">
              <a:extLst>
                <a:ext uri="{FF2B5EF4-FFF2-40B4-BE49-F238E27FC236}">
                  <a16:creationId xmlns:a16="http://schemas.microsoft.com/office/drawing/2014/main" id="{858574A8-774A-4236-B15F-89748A6C11D0}"/>
                </a:ext>
              </a:extLst>
            </p:cNvPr>
            <p:cNvCxnSpPr/>
            <p:nvPr/>
          </p:nvCxnSpPr>
          <p:spPr>
            <a:xfrm>
              <a:off x="231390" y="3262808"/>
              <a:ext cx="1161627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1">
              <a:extLst>
                <a:ext uri="{FF2B5EF4-FFF2-40B4-BE49-F238E27FC236}">
                  <a16:creationId xmlns:a16="http://schemas.microsoft.com/office/drawing/2014/main" id="{AFED9094-49B0-4B43-9688-E0B4113EEB8F}"/>
                </a:ext>
              </a:extLst>
            </p:cNvPr>
            <p:cNvGrpSpPr/>
            <p:nvPr/>
          </p:nvGrpSpPr>
          <p:grpSpPr>
            <a:xfrm>
              <a:off x="171486" y="3275021"/>
              <a:ext cx="1698066" cy="1537948"/>
              <a:chOff x="170155" y="3277662"/>
              <a:chExt cx="1698066" cy="1537948"/>
            </a:xfrm>
          </p:grpSpPr>
          <p:sp>
            <p:nvSpPr>
              <p:cNvPr id="498" name="text">
                <a:extLst>
                  <a:ext uri="{FF2B5EF4-FFF2-40B4-BE49-F238E27FC236}">
                    <a16:creationId xmlns:a16="http://schemas.microsoft.com/office/drawing/2014/main" id="{15C285DB-58AF-45A4-A363-6DF8D66BCB19}"/>
                  </a:ext>
                </a:extLst>
              </p:cNvPr>
              <p:cNvSpPr/>
              <p:nvPr/>
            </p:nvSpPr>
            <p:spPr>
              <a:xfrm>
                <a:off x="170155" y="3277662"/>
                <a:ext cx="15327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NARTD</a:t>
                </a:r>
              </a:p>
            </p:txBody>
          </p:sp>
          <p:grpSp>
            <p:nvGrpSpPr>
              <p:cNvPr id="499" name="chart">
                <a:extLst>
                  <a:ext uri="{FF2B5EF4-FFF2-40B4-BE49-F238E27FC236}">
                    <a16:creationId xmlns:a16="http://schemas.microsoft.com/office/drawing/2014/main" id="{A74E1574-A00C-4178-B485-F396FE4DC69C}"/>
                  </a:ext>
                </a:extLst>
              </p:cNvPr>
              <p:cNvGrpSpPr/>
              <p:nvPr/>
            </p:nvGrpSpPr>
            <p:grpSpPr>
              <a:xfrm>
                <a:off x="209163" y="3983512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500" name="donutChart">
                  <a:extLst>
                    <a:ext uri="{FF2B5EF4-FFF2-40B4-BE49-F238E27FC236}">
                      <a16:creationId xmlns:a16="http://schemas.microsoft.com/office/drawing/2014/main" id="{98B41A9E-9563-4BAA-AE5A-89D70BED19B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56357634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501" name="label">
                  <a:extLst>
                    <a:ext uri="{FF2B5EF4-FFF2-40B4-BE49-F238E27FC236}">
                      <a16:creationId xmlns:a16="http://schemas.microsoft.com/office/drawing/2014/main" id="{A05386FD-D19F-4EBD-B3A9-375BFEF14386}"/>
                    </a:ext>
                  </a:extLst>
                </p:cNvPr>
                <p:cNvSpPr/>
                <p:nvPr/>
              </p:nvSpPr>
              <p:spPr>
                <a:xfrm>
                  <a:off x="898996" y="2207596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22.8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502" name="custom1Text">
                <a:extLst>
                  <a:ext uri="{FF2B5EF4-FFF2-40B4-BE49-F238E27FC236}">
                    <a16:creationId xmlns:a16="http://schemas.microsoft.com/office/drawing/2014/main" id="{F5B92D7D-A0F2-451D-8DFF-E9D5B5AEF828}"/>
                  </a:ext>
                </a:extLst>
              </p:cNvPr>
              <p:cNvSpPr/>
              <p:nvPr/>
            </p:nvSpPr>
            <p:spPr>
              <a:xfrm>
                <a:off x="759356" y="3644279"/>
                <a:ext cx="11088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503" name="custom1Value">
                <a:extLst>
                  <a:ext uri="{FF2B5EF4-FFF2-40B4-BE49-F238E27FC236}">
                    <a16:creationId xmlns:a16="http://schemas.microsoft.com/office/drawing/2014/main" id="{ED530D4D-A89D-422C-9DFE-D872FD6DF70E}"/>
                  </a:ext>
                </a:extLst>
              </p:cNvPr>
              <p:cNvSpPr/>
              <p:nvPr/>
            </p:nvSpPr>
            <p:spPr>
              <a:xfrm>
                <a:off x="1032116" y="3996000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5" name="custom2Value">
                <a:extLst>
                  <a:ext uri="{FF2B5EF4-FFF2-40B4-BE49-F238E27FC236}">
                    <a16:creationId xmlns:a16="http://schemas.microsoft.com/office/drawing/2014/main" id="{35365251-00FB-4CC1-B437-B268FEAA3A99}"/>
                  </a:ext>
                </a:extLst>
              </p:cNvPr>
              <p:cNvSpPr/>
              <p:nvPr/>
            </p:nvSpPr>
            <p:spPr>
              <a:xfrm>
                <a:off x="1173516" y="4554000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6" name="custom2Text">
                <a:extLst>
                  <a:ext uri="{FF2B5EF4-FFF2-40B4-BE49-F238E27FC236}">
                    <a16:creationId xmlns:a16="http://schemas.microsoft.com/office/drawing/2014/main" id="{BE3BC106-A59A-4C28-9AB7-336D1086E4DF}"/>
                  </a:ext>
                </a:extLst>
              </p:cNvPr>
              <p:cNvSpPr/>
              <p:nvPr/>
            </p:nvSpPr>
            <p:spPr>
              <a:xfrm>
                <a:off x="758347" y="4212000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11" name="2">
              <a:extLst>
                <a:ext uri="{FF2B5EF4-FFF2-40B4-BE49-F238E27FC236}">
                  <a16:creationId xmlns:a16="http://schemas.microsoft.com/office/drawing/2014/main" id="{3A1A105D-7BC4-4747-9A23-42CB8785171B}"/>
                </a:ext>
              </a:extLst>
            </p:cNvPr>
            <p:cNvGrpSpPr/>
            <p:nvPr/>
          </p:nvGrpSpPr>
          <p:grpSpPr>
            <a:xfrm>
              <a:off x="1747880" y="3292890"/>
              <a:ext cx="1766784" cy="1521954"/>
              <a:chOff x="1746498" y="3294004"/>
              <a:chExt cx="1766784" cy="1521954"/>
            </a:xfrm>
          </p:grpSpPr>
          <p:sp>
            <p:nvSpPr>
              <p:cNvPr id="463" name="text">
                <a:extLst>
                  <a:ext uri="{FF2B5EF4-FFF2-40B4-BE49-F238E27FC236}">
                    <a16:creationId xmlns:a16="http://schemas.microsoft.com/office/drawing/2014/main" id="{9C3BF5DB-1F58-4839-9E83-BE585B98643B}"/>
                  </a:ext>
                </a:extLst>
              </p:cNvPr>
              <p:cNvSpPr/>
              <p:nvPr/>
            </p:nvSpPr>
            <p:spPr>
              <a:xfrm>
                <a:off x="2087521" y="3294004"/>
                <a:ext cx="1092776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Seafood</a:t>
                </a:r>
              </a:p>
            </p:txBody>
          </p:sp>
          <p:grpSp>
            <p:nvGrpSpPr>
              <p:cNvPr id="464" name="chart">
                <a:extLst>
                  <a:ext uri="{FF2B5EF4-FFF2-40B4-BE49-F238E27FC236}">
                    <a16:creationId xmlns:a16="http://schemas.microsoft.com/office/drawing/2014/main" id="{9944CAB1-95D5-41BC-8B2A-10A3B16CB8B0}"/>
                  </a:ext>
                </a:extLst>
              </p:cNvPr>
              <p:cNvGrpSpPr/>
              <p:nvPr/>
            </p:nvGrpSpPr>
            <p:grpSpPr>
              <a:xfrm>
                <a:off x="1746498" y="3984176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65" name="donutChart">
                  <a:extLst>
                    <a:ext uri="{FF2B5EF4-FFF2-40B4-BE49-F238E27FC236}">
                      <a16:creationId xmlns:a16="http://schemas.microsoft.com/office/drawing/2014/main" id="{2D663895-8AA0-4D09-A016-1AFB02D2E33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25581897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466" name="label">
                  <a:extLst>
                    <a:ext uri="{FF2B5EF4-FFF2-40B4-BE49-F238E27FC236}">
                      <a16:creationId xmlns:a16="http://schemas.microsoft.com/office/drawing/2014/main" id="{AAB68F16-5818-4D9A-86D5-5767C2F23D66}"/>
                    </a:ext>
                  </a:extLst>
                </p:cNvPr>
                <p:cNvSpPr/>
                <p:nvPr/>
              </p:nvSpPr>
              <p:spPr>
                <a:xfrm>
                  <a:off x="928535" y="2196153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42.1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67" name="custom1Value">
                <a:extLst>
                  <a:ext uri="{FF2B5EF4-FFF2-40B4-BE49-F238E27FC236}">
                    <a16:creationId xmlns:a16="http://schemas.microsoft.com/office/drawing/2014/main" id="{64A5555D-D729-44A2-BAD5-E2BEAF85FCF0}"/>
                  </a:ext>
                </a:extLst>
              </p:cNvPr>
              <p:cNvSpPr/>
              <p:nvPr/>
            </p:nvSpPr>
            <p:spPr>
              <a:xfrm>
                <a:off x="2800823" y="3996000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custom2Value">
                <a:extLst>
                  <a:ext uri="{FF2B5EF4-FFF2-40B4-BE49-F238E27FC236}">
                    <a16:creationId xmlns:a16="http://schemas.microsoft.com/office/drawing/2014/main" id="{EF13311D-2FB0-4A54-8D80-F38D28BBDB29}"/>
                  </a:ext>
                </a:extLst>
              </p:cNvPr>
              <p:cNvSpPr/>
              <p:nvPr/>
            </p:nvSpPr>
            <p:spPr>
              <a:xfrm>
                <a:off x="2805370" y="4554348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94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7" name="custom1Text">
                <a:extLst>
                  <a:ext uri="{FF2B5EF4-FFF2-40B4-BE49-F238E27FC236}">
                    <a16:creationId xmlns:a16="http://schemas.microsoft.com/office/drawing/2014/main" id="{16650D31-9262-43FA-BD5C-CAD901DCBB38}"/>
                  </a:ext>
                </a:extLst>
              </p:cNvPr>
              <p:cNvSpPr/>
              <p:nvPr/>
            </p:nvSpPr>
            <p:spPr>
              <a:xfrm>
                <a:off x="2479307" y="3652510"/>
                <a:ext cx="10339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511" name="custom2Text">
                <a:extLst>
                  <a:ext uri="{FF2B5EF4-FFF2-40B4-BE49-F238E27FC236}">
                    <a16:creationId xmlns:a16="http://schemas.microsoft.com/office/drawing/2014/main" id="{A374E700-3E8A-4409-9FB9-1264230CBE38}"/>
                  </a:ext>
                </a:extLst>
              </p:cNvPr>
              <p:cNvSpPr/>
              <p:nvPr/>
            </p:nvSpPr>
            <p:spPr>
              <a:xfrm>
                <a:off x="2429691" y="4212000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12" name="3">
              <a:extLst>
                <a:ext uri="{FF2B5EF4-FFF2-40B4-BE49-F238E27FC236}">
                  <a16:creationId xmlns:a16="http://schemas.microsoft.com/office/drawing/2014/main" id="{E9537658-3762-4510-8F3B-55155639EDF7}"/>
                </a:ext>
              </a:extLst>
            </p:cNvPr>
            <p:cNvGrpSpPr/>
            <p:nvPr/>
          </p:nvGrpSpPr>
          <p:grpSpPr>
            <a:xfrm>
              <a:off x="3408854" y="3277065"/>
              <a:ext cx="1791520" cy="1538764"/>
              <a:chOff x="3408656" y="3277065"/>
              <a:chExt cx="1791520" cy="1538764"/>
            </a:xfrm>
          </p:grpSpPr>
          <p:sp>
            <p:nvSpPr>
              <p:cNvPr id="471" name="text">
                <a:extLst>
                  <a:ext uri="{FF2B5EF4-FFF2-40B4-BE49-F238E27FC236}">
                    <a16:creationId xmlns:a16="http://schemas.microsoft.com/office/drawing/2014/main" id="{90E2D7E9-4CFD-480C-9867-553B5DABA5F8}"/>
                  </a:ext>
                </a:extLst>
              </p:cNvPr>
              <p:cNvSpPr/>
              <p:nvPr/>
            </p:nvSpPr>
            <p:spPr>
              <a:xfrm>
                <a:off x="3744969" y="3277065"/>
                <a:ext cx="12191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Fres</a:t>
                </a: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 Meat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72" name="chart">
                <a:extLst>
                  <a:ext uri="{FF2B5EF4-FFF2-40B4-BE49-F238E27FC236}">
                    <a16:creationId xmlns:a16="http://schemas.microsoft.com/office/drawing/2014/main" id="{3C0AC9D0-F3B5-4418-83B4-697A2F729133}"/>
                  </a:ext>
                </a:extLst>
              </p:cNvPr>
              <p:cNvGrpSpPr/>
              <p:nvPr/>
            </p:nvGrpSpPr>
            <p:grpSpPr>
              <a:xfrm>
                <a:off x="3408656" y="3982704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73" name="donutChart">
                  <a:extLst>
                    <a:ext uri="{FF2B5EF4-FFF2-40B4-BE49-F238E27FC236}">
                      <a16:creationId xmlns:a16="http://schemas.microsoft.com/office/drawing/2014/main" id="{EDF854BC-A54D-4863-AEAC-DD726260A02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62366470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474" name="label">
                  <a:extLst>
                    <a:ext uri="{FF2B5EF4-FFF2-40B4-BE49-F238E27FC236}">
                      <a16:creationId xmlns:a16="http://schemas.microsoft.com/office/drawing/2014/main" id="{389DC77B-03D6-4128-B20F-99EC159ABA77}"/>
                    </a:ext>
                  </a:extLst>
                </p:cNvPr>
                <p:cNvSpPr/>
                <p:nvPr/>
              </p:nvSpPr>
              <p:spPr>
                <a:xfrm>
                  <a:off x="927115" y="2187704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26.5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75" name="custom1Value">
                <a:extLst>
                  <a:ext uri="{FF2B5EF4-FFF2-40B4-BE49-F238E27FC236}">
                    <a16:creationId xmlns:a16="http://schemas.microsoft.com/office/drawing/2014/main" id="{CB36C706-E1A9-448F-889C-063394F59BA7}"/>
                  </a:ext>
                </a:extLst>
              </p:cNvPr>
              <p:cNvSpPr/>
              <p:nvPr/>
            </p:nvSpPr>
            <p:spPr>
              <a:xfrm>
                <a:off x="4538416" y="399621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custom2Value">
                <a:extLst>
                  <a:ext uri="{FF2B5EF4-FFF2-40B4-BE49-F238E27FC236}">
                    <a16:creationId xmlns:a16="http://schemas.microsoft.com/office/drawing/2014/main" id="{09327A92-562D-4428-A12F-AD26578C5B47}"/>
                  </a:ext>
                </a:extLst>
              </p:cNvPr>
              <p:cNvSpPr/>
              <p:nvPr/>
            </p:nvSpPr>
            <p:spPr>
              <a:xfrm>
                <a:off x="4524553" y="455421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75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8" name="custom1Text">
                <a:extLst>
                  <a:ext uri="{FF2B5EF4-FFF2-40B4-BE49-F238E27FC236}">
                    <a16:creationId xmlns:a16="http://schemas.microsoft.com/office/drawing/2014/main" id="{C97691A4-87F0-4AA8-8D08-3DFAD48A2875}"/>
                  </a:ext>
                </a:extLst>
              </p:cNvPr>
              <p:cNvSpPr/>
              <p:nvPr/>
            </p:nvSpPr>
            <p:spPr>
              <a:xfrm>
                <a:off x="4161712" y="3653710"/>
                <a:ext cx="1038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512" name="custom2Text">
                <a:extLst>
                  <a:ext uri="{FF2B5EF4-FFF2-40B4-BE49-F238E27FC236}">
                    <a16:creationId xmlns:a16="http://schemas.microsoft.com/office/drawing/2014/main" id="{169A0D41-CC43-4E02-B43B-6824673B1B2F}"/>
                  </a:ext>
                </a:extLst>
              </p:cNvPr>
              <p:cNvSpPr/>
              <p:nvPr/>
            </p:nvSpPr>
            <p:spPr>
              <a:xfrm>
                <a:off x="4113045" y="4212219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14" name="4">
              <a:extLst>
                <a:ext uri="{FF2B5EF4-FFF2-40B4-BE49-F238E27FC236}">
                  <a16:creationId xmlns:a16="http://schemas.microsoft.com/office/drawing/2014/main" id="{35417122-62ED-438D-ACF4-82FA11E4FA56}"/>
                </a:ext>
              </a:extLst>
            </p:cNvPr>
            <p:cNvGrpSpPr/>
            <p:nvPr/>
          </p:nvGrpSpPr>
          <p:grpSpPr>
            <a:xfrm>
              <a:off x="4892828" y="3262178"/>
              <a:ext cx="2103562" cy="1553693"/>
              <a:chOff x="4891695" y="3262759"/>
              <a:chExt cx="2103562" cy="1553693"/>
            </a:xfrm>
          </p:grpSpPr>
          <p:sp>
            <p:nvSpPr>
              <p:cNvPr id="480" name="text">
                <a:extLst>
                  <a:ext uri="{FF2B5EF4-FFF2-40B4-BE49-F238E27FC236}">
                    <a16:creationId xmlns:a16="http://schemas.microsoft.com/office/drawing/2014/main" id="{3C1F84E0-DC2B-4AF6-9289-62150F83EA72}"/>
                  </a:ext>
                </a:extLst>
              </p:cNvPr>
              <p:cNvSpPr/>
              <p:nvPr/>
            </p:nvSpPr>
            <p:spPr>
              <a:xfrm>
                <a:off x="4891695" y="3262759"/>
                <a:ext cx="21035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CSD</a:t>
                </a:r>
              </a:p>
            </p:txBody>
          </p:sp>
          <p:grpSp>
            <p:nvGrpSpPr>
              <p:cNvPr id="481" name="chart">
                <a:extLst>
                  <a:ext uri="{FF2B5EF4-FFF2-40B4-BE49-F238E27FC236}">
                    <a16:creationId xmlns:a16="http://schemas.microsoft.com/office/drawing/2014/main" id="{A9EE8B7F-3275-45E5-A0AD-52BC61AC3FE2}"/>
                  </a:ext>
                </a:extLst>
              </p:cNvPr>
              <p:cNvGrpSpPr/>
              <p:nvPr/>
            </p:nvGrpSpPr>
            <p:grpSpPr>
              <a:xfrm>
                <a:off x="5114392" y="3971312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82" name="donutChart">
                  <a:extLst>
                    <a:ext uri="{FF2B5EF4-FFF2-40B4-BE49-F238E27FC236}">
                      <a16:creationId xmlns:a16="http://schemas.microsoft.com/office/drawing/2014/main" id="{4B916709-E112-46BB-BA78-7801F965FF8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04970175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483" name="label">
                  <a:extLst>
                    <a:ext uri="{FF2B5EF4-FFF2-40B4-BE49-F238E27FC236}">
                      <a16:creationId xmlns:a16="http://schemas.microsoft.com/office/drawing/2014/main" id="{AAE67D8C-355A-47BA-AD99-97A44B42F2AB}"/>
                    </a:ext>
                  </a:extLst>
                </p:cNvPr>
                <p:cNvSpPr/>
                <p:nvPr/>
              </p:nvSpPr>
              <p:spPr>
                <a:xfrm>
                  <a:off x="988744" y="2199430"/>
                  <a:ext cx="70263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6.1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484" name="custom1Value">
                <a:extLst>
                  <a:ext uri="{FF2B5EF4-FFF2-40B4-BE49-F238E27FC236}">
                    <a16:creationId xmlns:a16="http://schemas.microsoft.com/office/drawing/2014/main" id="{E4742047-62B5-4310-9C05-885EA83344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7385" y="3996001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127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custom2Value">
                <a:extLst>
                  <a:ext uri="{FF2B5EF4-FFF2-40B4-BE49-F238E27FC236}">
                    <a16:creationId xmlns:a16="http://schemas.microsoft.com/office/drawing/2014/main" id="{1A4E6776-DCF2-4264-91B7-3137391CCF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7381" y="455484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9" name="custom1Text">
                <a:extLst>
                  <a:ext uri="{FF2B5EF4-FFF2-40B4-BE49-F238E27FC236}">
                    <a16:creationId xmlns:a16="http://schemas.microsoft.com/office/drawing/2014/main" id="{41FB72C2-4D5B-4C68-966A-71A1915405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48047" y="3615361"/>
                <a:ext cx="10871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513" name="custom2Text">
                <a:extLst>
                  <a:ext uri="{FF2B5EF4-FFF2-40B4-BE49-F238E27FC236}">
                    <a16:creationId xmlns:a16="http://schemas.microsoft.com/office/drawing/2014/main" id="{BA50491A-1EF6-4EC2-A39A-3E48F61892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97685" y="4212842"/>
                <a:ext cx="1097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13" name="5">
              <a:extLst>
                <a:ext uri="{FF2B5EF4-FFF2-40B4-BE49-F238E27FC236}">
                  <a16:creationId xmlns:a16="http://schemas.microsoft.com/office/drawing/2014/main" id="{7C0C5A77-F096-4FF5-B7E9-E3984E1856B0}"/>
                </a:ext>
              </a:extLst>
            </p:cNvPr>
            <p:cNvGrpSpPr/>
            <p:nvPr/>
          </p:nvGrpSpPr>
          <p:grpSpPr>
            <a:xfrm>
              <a:off x="6731999" y="3277663"/>
              <a:ext cx="1681936" cy="1537176"/>
              <a:chOff x="6731999" y="3277663"/>
              <a:chExt cx="1681936" cy="1537176"/>
            </a:xfrm>
          </p:grpSpPr>
          <p:sp>
            <p:nvSpPr>
              <p:cNvPr id="489" name="text">
                <a:extLst>
                  <a:ext uri="{FF2B5EF4-FFF2-40B4-BE49-F238E27FC236}">
                    <a16:creationId xmlns:a16="http://schemas.microsoft.com/office/drawing/2014/main" id="{AD326FB7-946D-4294-A553-80C8882B3132}"/>
                  </a:ext>
                </a:extLst>
              </p:cNvPr>
              <p:cNvSpPr/>
              <p:nvPr/>
            </p:nvSpPr>
            <p:spPr>
              <a:xfrm>
                <a:off x="6950050" y="3277663"/>
                <a:ext cx="11337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Hardware</a:t>
                </a:r>
              </a:p>
            </p:txBody>
          </p:sp>
          <p:grpSp>
            <p:nvGrpSpPr>
              <p:cNvPr id="490" name="chart">
                <a:extLst>
                  <a:ext uri="{FF2B5EF4-FFF2-40B4-BE49-F238E27FC236}">
                    <a16:creationId xmlns:a16="http://schemas.microsoft.com/office/drawing/2014/main" id="{9A186FAD-E5F5-4A87-A330-2AE5949A0F21}"/>
                  </a:ext>
                </a:extLst>
              </p:cNvPr>
              <p:cNvGrpSpPr/>
              <p:nvPr/>
            </p:nvGrpSpPr>
            <p:grpSpPr>
              <a:xfrm>
                <a:off x="6731999" y="3930476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491" name="donutChart">
                  <a:extLst>
                    <a:ext uri="{FF2B5EF4-FFF2-40B4-BE49-F238E27FC236}">
                      <a16:creationId xmlns:a16="http://schemas.microsoft.com/office/drawing/2014/main" id="{52D568ED-021A-4511-8EE6-D511A9BC2F7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8580582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492" name="label">
                  <a:extLst>
                    <a:ext uri="{FF2B5EF4-FFF2-40B4-BE49-F238E27FC236}">
                      <a16:creationId xmlns:a16="http://schemas.microsoft.com/office/drawing/2014/main" id="{EF61079B-9C6A-4A58-88A1-711D11DC7777}"/>
                    </a:ext>
                  </a:extLst>
                </p:cNvPr>
                <p:cNvSpPr/>
                <p:nvPr/>
              </p:nvSpPr>
              <p:spPr>
                <a:xfrm>
                  <a:off x="1005681" y="2196660"/>
                  <a:ext cx="71098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2.5%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3" name="custom1Value">
                <a:extLst>
                  <a:ext uri="{FF2B5EF4-FFF2-40B4-BE49-F238E27FC236}">
                    <a16:creationId xmlns:a16="http://schemas.microsoft.com/office/drawing/2014/main" id="{7FF721DD-CB09-4550-9BD5-5F7D1CCBA271}"/>
                  </a:ext>
                </a:extLst>
              </p:cNvPr>
              <p:cNvSpPr/>
              <p:nvPr/>
            </p:nvSpPr>
            <p:spPr>
              <a:xfrm>
                <a:off x="7677205" y="399522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139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custom2Value">
                <a:extLst>
                  <a:ext uri="{FF2B5EF4-FFF2-40B4-BE49-F238E27FC236}">
                    <a16:creationId xmlns:a16="http://schemas.microsoft.com/office/drawing/2014/main" id="{1452AC37-6A8D-448D-BE79-E4CAF8E22515}"/>
                  </a:ext>
                </a:extLst>
              </p:cNvPr>
              <p:cNvSpPr/>
              <p:nvPr/>
            </p:nvSpPr>
            <p:spPr>
              <a:xfrm>
                <a:off x="7767505" y="455322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0" name="custom1Text">
                <a:extLst>
                  <a:ext uri="{FF2B5EF4-FFF2-40B4-BE49-F238E27FC236}">
                    <a16:creationId xmlns:a16="http://schemas.microsoft.com/office/drawing/2014/main" id="{032CC11E-5844-4C88-8CEE-41A71F1A925D}"/>
                  </a:ext>
                </a:extLst>
              </p:cNvPr>
              <p:cNvSpPr/>
              <p:nvPr/>
            </p:nvSpPr>
            <p:spPr>
              <a:xfrm>
                <a:off x="7371151" y="3624664"/>
                <a:ext cx="10120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514" name="custom2Text">
                <a:extLst>
                  <a:ext uri="{FF2B5EF4-FFF2-40B4-BE49-F238E27FC236}">
                    <a16:creationId xmlns:a16="http://schemas.microsoft.com/office/drawing/2014/main" id="{8ED3D4A0-D7C3-4C20-B852-A0A22E970E3B}"/>
                  </a:ext>
                </a:extLst>
              </p:cNvPr>
              <p:cNvSpPr/>
              <p:nvPr/>
            </p:nvSpPr>
            <p:spPr>
              <a:xfrm>
                <a:off x="7343260" y="4211229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</p:grpSp>
      <p:pic>
        <p:nvPicPr>
          <p:cNvPr id="515" name="Picture 514">
            <a:extLst>
              <a:ext uri="{FF2B5EF4-FFF2-40B4-BE49-F238E27FC236}">
                <a16:creationId xmlns:a16="http://schemas.microsoft.com/office/drawing/2014/main" id="{7C9186CD-8B72-4F5B-AE30-F03F7AC84F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3388" y="3964198"/>
            <a:ext cx="2400898" cy="256845"/>
          </a:xfrm>
          <a:prstGeom prst="rect">
            <a:avLst/>
          </a:prstGeom>
        </p:spPr>
      </p:pic>
      <p:grpSp>
        <p:nvGrpSpPr>
          <p:cNvPr id="19" name="destinationItem">
            <a:extLst>
              <a:ext uri="{FF2B5EF4-FFF2-40B4-BE49-F238E27FC236}">
                <a16:creationId xmlns:a16="http://schemas.microsoft.com/office/drawing/2014/main" id="{E43644B8-4405-478E-B560-631540DE1E7A}"/>
              </a:ext>
            </a:extLst>
          </p:cNvPr>
          <p:cNvGrpSpPr/>
          <p:nvPr/>
        </p:nvGrpSpPr>
        <p:grpSpPr>
          <a:xfrm>
            <a:off x="227989" y="1051430"/>
            <a:ext cx="8248788" cy="1780528"/>
            <a:chOff x="227989" y="1051430"/>
            <a:chExt cx="8248788" cy="1780528"/>
          </a:xfrm>
        </p:grpSpPr>
        <p:grpSp>
          <p:nvGrpSpPr>
            <p:cNvPr id="2" name="1">
              <a:extLst>
                <a:ext uri="{FF2B5EF4-FFF2-40B4-BE49-F238E27FC236}">
                  <a16:creationId xmlns:a16="http://schemas.microsoft.com/office/drawing/2014/main" id="{9D693C35-5154-4D47-9872-1CE9E911F217}"/>
                </a:ext>
              </a:extLst>
            </p:cNvPr>
            <p:cNvGrpSpPr/>
            <p:nvPr/>
          </p:nvGrpSpPr>
          <p:grpSpPr>
            <a:xfrm>
              <a:off x="227989" y="1180522"/>
              <a:ext cx="1609423" cy="1624473"/>
              <a:chOff x="227256" y="1180898"/>
              <a:chExt cx="1609423" cy="1624473"/>
            </a:xfrm>
          </p:grpSpPr>
          <p:sp>
            <p:nvSpPr>
              <p:cNvPr id="376" name="text">
                <a:extLst>
                  <a:ext uri="{FF2B5EF4-FFF2-40B4-BE49-F238E27FC236}">
                    <a16:creationId xmlns:a16="http://schemas.microsoft.com/office/drawing/2014/main" id="{875A288B-2F35-45B9-8A68-01F8446426E0}"/>
                  </a:ext>
                </a:extLst>
              </p:cNvPr>
              <p:cNvSpPr/>
              <p:nvPr/>
            </p:nvSpPr>
            <p:spPr>
              <a:xfrm>
                <a:off x="258448" y="1180898"/>
                <a:ext cx="15327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NARTD</a:t>
                </a:r>
              </a:p>
            </p:txBody>
          </p:sp>
          <p:grpSp>
            <p:nvGrpSpPr>
              <p:cNvPr id="377" name="chart">
                <a:extLst>
                  <a:ext uri="{FF2B5EF4-FFF2-40B4-BE49-F238E27FC236}">
                    <a16:creationId xmlns:a16="http://schemas.microsoft.com/office/drawing/2014/main" id="{FE0C4F84-EFB5-4B74-834B-31F9CE4B4BE7}"/>
                  </a:ext>
                </a:extLst>
              </p:cNvPr>
              <p:cNvGrpSpPr/>
              <p:nvPr/>
            </p:nvGrpSpPr>
            <p:grpSpPr>
              <a:xfrm>
                <a:off x="227256" y="1959768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78" name="donutChart">
                  <a:extLst>
                    <a:ext uri="{FF2B5EF4-FFF2-40B4-BE49-F238E27FC236}">
                      <a16:creationId xmlns:a16="http://schemas.microsoft.com/office/drawing/2014/main" id="{ED48C973-0551-425A-BC98-E6369F3E75C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44132121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379" name="label">
                  <a:extLst>
                    <a:ext uri="{FF2B5EF4-FFF2-40B4-BE49-F238E27FC236}">
                      <a16:creationId xmlns:a16="http://schemas.microsoft.com/office/drawing/2014/main" id="{6C667980-D79F-4716-9D16-92F0A6CE8C75}"/>
                    </a:ext>
                  </a:extLst>
                </p:cNvPr>
                <p:cNvSpPr/>
                <p:nvPr/>
              </p:nvSpPr>
              <p:spPr>
                <a:xfrm>
                  <a:off x="898996" y="2207596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22.8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80" name="custom1Text">
                <a:extLst>
                  <a:ext uri="{FF2B5EF4-FFF2-40B4-BE49-F238E27FC236}">
                    <a16:creationId xmlns:a16="http://schemas.microsoft.com/office/drawing/2014/main" id="{04C38248-BD36-4724-9D9F-64A61F9C1E12}"/>
                  </a:ext>
                </a:extLst>
              </p:cNvPr>
              <p:cNvSpPr/>
              <p:nvPr/>
            </p:nvSpPr>
            <p:spPr>
              <a:xfrm>
                <a:off x="796744" y="1629878"/>
                <a:ext cx="1039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382" name="custom1Value">
                <a:extLst>
                  <a:ext uri="{FF2B5EF4-FFF2-40B4-BE49-F238E27FC236}">
                    <a16:creationId xmlns:a16="http://schemas.microsoft.com/office/drawing/2014/main" id="{597C90BF-7014-41B8-B43C-BE17D7FD995C}"/>
                  </a:ext>
                </a:extLst>
              </p:cNvPr>
              <p:cNvSpPr/>
              <p:nvPr/>
            </p:nvSpPr>
            <p:spPr>
              <a:xfrm>
                <a:off x="1031155" y="2016000"/>
                <a:ext cx="5212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175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4" name="custom2Value">
                <a:extLst>
                  <a:ext uri="{FF2B5EF4-FFF2-40B4-BE49-F238E27FC236}">
                    <a16:creationId xmlns:a16="http://schemas.microsoft.com/office/drawing/2014/main" id="{546F6738-53CF-49DA-84D6-DF999A8D674A}"/>
                  </a:ext>
                </a:extLst>
              </p:cNvPr>
              <p:cNvSpPr/>
              <p:nvPr/>
            </p:nvSpPr>
            <p:spPr>
              <a:xfrm>
                <a:off x="1134103" y="2543761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178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6" name="custom2Text">
                <a:extLst>
                  <a:ext uri="{FF2B5EF4-FFF2-40B4-BE49-F238E27FC236}">
                    <a16:creationId xmlns:a16="http://schemas.microsoft.com/office/drawing/2014/main" id="{683FC265-1D55-46BF-B3D4-F79072CA51D2}"/>
                  </a:ext>
                </a:extLst>
              </p:cNvPr>
              <p:cNvSpPr/>
              <p:nvPr/>
            </p:nvSpPr>
            <p:spPr>
              <a:xfrm>
                <a:off x="757212" y="2214000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4" name="2">
              <a:extLst>
                <a:ext uri="{FF2B5EF4-FFF2-40B4-BE49-F238E27FC236}">
                  <a16:creationId xmlns:a16="http://schemas.microsoft.com/office/drawing/2014/main" id="{576B573C-7C0A-4080-B675-129FF114EC27}"/>
                </a:ext>
              </a:extLst>
            </p:cNvPr>
            <p:cNvGrpSpPr/>
            <p:nvPr/>
          </p:nvGrpSpPr>
          <p:grpSpPr>
            <a:xfrm>
              <a:off x="1793471" y="1185444"/>
              <a:ext cx="1741943" cy="1644276"/>
              <a:chOff x="1793646" y="1185496"/>
              <a:chExt cx="1741943" cy="1644276"/>
            </a:xfrm>
          </p:grpSpPr>
          <p:sp>
            <p:nvSpPr>
              <p:cNvPr id="273" name="text">
                <a:extLst>
                  <a:ext uri="{FF2B5EF4-FFF2-40B4-BE49-F238E27FC236}">
                    <a16:creationId xmlns:a16="http://schemas.microsoft.com/office/drawing/2014/main" id="{8DE1DD0C-3CAB-4E2C-967C-518349582BC7}"/>
                  </a:ext>
                </a:extLst>
              </p:cNvPr>
              <p:cNvSpPr/>
              <p:nvPr/>
            </p:nvSpPr>
            <p:spPr>
              <a:xfrm>
                <a:off x="2104346" y="1185496"/>
                <a:ext cx="1092776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Seafood</a:t>
                </a:r>
              </a:p>
            </p:txBody>
          </p:sp>
          <p:grpSp>
            <p:nvGrpSpPr>
              <p:cNvPr id="274" name="chart">
                <a:extLst>
                  <a:ext uri="{FF2B5EF4-FFF2-40B4-BE49-F238E27FC236}">
                    <a16:creationId xmlns:a16="http://schemas.microsoft.com/office/drawing/2014/main" id="{806D9657-E601-4895-852B-40C54AED01D2}"/>
                  </a:ext>
                </a:extLst>
              </p:cNvPr>
              <p:cNvGrpSpPr/>
              <p:nvPr/>
            </p:nvGrpSpPr>
            <p:grpSpPr>
              <a:xfrm>
                <a:off x="1793646" y="1960432"/>
                <a:ext cx="856586" cy="678469"/>
                <a:chOff x="802673" y="1888756"/>
                <a:chExt cx="1226772" cy="1035609"/>
              </a:xfrm>
            </p:grpSpPr>
            <p:graphicFrame>
              <p:nvGraphicFramePr>
                <p:cNvPr id="275" name="donutChart">
                  <a:extLst>
                    <a:ext uri="{FF2B5EF4-FFF2-40B4-BE49-F238E27FC236}">
                      <a16:creationId xmlns:a16="http://schemas.microsoft.com/office/drawing/2014/main" id="{A2E11C83-9B7E-4A01-B6FC-5A322A2BAF8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9694594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4"/>
                </a:graphicData>
              </a:graphic>
            </p:graphicFrame>
            <p:sp>
              <p:nvSpPr>
                <p:cNvPr id="276" name="label">
                  <a:extLst>
                    <a:ext uri="{FF2B5EF4-FFF2-40B4-BE49-F238E27FC236}">
                      <a16:creationId xmlns:a16="http://schemas.microsoft.com/office/drawing/2014/main" id="{BB2F2C94-8BA6-43B8-AF5D-0A94946F328E}"/>
                    </a:ext>
                  </a:extLst>
                </p:cNvPr>
                <p:cNvSpPr/>
                <p:nvPr/>
              </p:nvSpPr>
              <p:spPr>
                <a:xfrm>
                  <a:off x="928535" y="2196153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42.1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277" name="custom1Value">
                <a:extLst>
                  <a:ext uri="{FF2B5EF4-FFF2-40B4-BE49-F238E27FC236}">
                    <a16:creationId xmlns:a16="http://schemas.microsoft.com/office/drawing/2014/main" id="{F022F114-5610-4757-996B-FDBFD557292E}"/>
                  </a:ext>
                </a:extLst>
              </p:cNvPr>
              <p:cNvSpPr/>
              <p:nvPr/>
            </p:nvSpPr>
            <p:spPr>
              <a:xfrm>
                <a:off x="2817894" y="2016000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custom2Value">
                <a:extLst>
                  <a:ext uri="{FF2B5EF4-FFF2-40B4-BE49-F238E27FC236}">
                    <a16:creationId xmlns:a16="http://schemas.microsoft.com/office/drawing/2014/main" id="{BE0E16F8-5FAA-477A-91FB-145BCF578752}"/>
                  </a:ext>
                </a:extLst>
              </p:cNvPr>
              <p:cNvSpPr/>
              <p:nvPr/>
            </p:nvSpPr>
            <p:spPr>
              <a:xfrm>
                <a:off x="2823627" y="2568162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94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" name="custom1Text">
                <a:extLst>
                  <a:ext uri="{FF2B5EF4-FFF2-40B4-BE49-F238E27FC236}">
                    <a16:creationId xmlns:a16="http://schemas.microsoft.com/office/drawing/2014/main" id="{DCEA1DA6-A11F-4EE2-A689-B4E729E0F843}"/>
                  </a:ext>
                </a:extLst>
              </p:cNvPr>
              <p:cNvSpPr/>
              <p:nvPr/>
            </p:nvSpPr>
            <p:spPr>
              <a:xfrm>
                <a:off x="2495654" y="1629747"/>
                <a:ext cx="1039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06" name="custom2Text">
                <a:extLst>
                  <a:ext uri="{FF2B5EF4-FFF2-40B4-BE49-F238E27FC236}">
                    <a16:creationId xmlns:a16="http://schemas.microsoft.com/office/drawing/2014/main" id="{6B0B803A-C0AE-43D9-8B2E-41AA64B0019F}"/>
                  </a:ext>
                </a:extLst>
              </p:cNvPr>
              <p:cNvSpPr/>
              <p:nvPr/>
            </p:nvSpPr>
            <p:spPr>
              <a:xfrm>
                <a:off x="2457249" y="2214000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5" name="3">
              <a:extLst>
                <a:ext uri="{FF2B5EF4-FFF2-40B4-BE49-F238E27FC236}">
                  <a16:creationId xmlns:a16="http://schemas.microsoft.com/office/drawing/2014/main" id="{D1B75E4D-B2C3-4BE5-826E-798039BA282E}"/>
                </a:ext>
              </a:extLst>
            </p:cNvPr>
            <p:cNvGrpSpPr/>
            <p:nvPr/>
          </p:nvGrpSpPr>
          <p:grpSpPr>
            <a:xfrm>
              <a:off x="3425300" y="1180470"/>
              <a:ext cx="1788601" cy="1651274"/>
              <a:chOff x="3426749" y="1180898"/>
              <a:chExt cx="1788601" cy="1651274"/>
            </a:xfrm>
          </p:grpSpPr>
          <p:sp>
            <p:nvSpPr>
              <p:cNvPr id="287" name="text">
                <a:extLst>
                  <a:ext uri="{FF2B5EF4-FFF2-40B4-BE49-F238E27FC236}">
                    <a16:creationId xmlns:a16="http://schemas.microsoft.com/office/drawing/2014/main" id="{629A8F6E-AC78-4907-A912-04770D50FCFD}"/>
                  </a:ext>
                </a:extLst>
              </p:cNvPr>
              <p:cNvSpPr/>
              <p:nvPr/>
            </p:nvSpPr>
            <p:spPr>
              <a:xfrm>
                <a:off x="3790440" y="1180898"/>
                <a:ext cx="12191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Fres</a:t>
                </a: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h Meat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9" name="chart">
                <a:extLst>
                  <a:ext uri="{FF2B5EF4-FFF2-40B4-BE49-F238E27FC236}">
                    <a16:creationId xmlns:a16="http://schemas.microsoft.com/office/drawing/2014/main" id="{A61A1DA7-CEC6-4EE6-82AE-5F72C12D852A}"/>
                  </a:ext>
                </a:extLst>
              </p:cNvPr>
              <p:cNvGrpSpPr/>
              <p:nvPr/>
            </p:nvGrpSpPr>
            <p:grpSpPr>
              <a:xfrm>
                <a:off x="3426749" y="1959059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06" name="donutChart">
                  <a:extLst>
                    <a:ext uri="{FF2B5EF4-FFF2-40B4-BE49-F238E27FC236}">
                      <a16:creationId xmlns:a16="http://schemas.microsoft.com/office/drawing/2014/main" id="{65915C26-AC1F-4ACC-9377-B4539CF7371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212678201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5"/>
                </a:graphicData>
              </a:graphic>
            </p:graphicFrame>
            <p:sp>
              <p:nvSpPr>
                <p:cNvPr id="349" name="label">
                  <a:extLst>
                    <a:ext uri="{FF2B5EF4-FFF2-40B4-BE49-F238E27FC236}">
                      <a16:creationId xmlns:a16="http://schemas.microsoft.com/office/drawing/2014/main" id="{D50B798B-A648-468C-8936-40D814CFBBC0}"/>
                    </a:ext>
                  </a:extLst>
                </p:cNvPr>
                <p:cNvSpPr/>
                <p:nvPr/>
              </p:nvSpPr>
              <p:spPr>
                <a:xfrm>
                  <a:off x="927115" y="2187704"/>
                  <a:ext cx="857537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26.5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50" name="custom1Value">
                <a:extLst>
                  <a:ext uri="{FF2B5EF4-FFF2-40B4-BE49-F238E27FC236}">
                    <a16:creationId xmlns:a16="http://schemas.microsoft.com/office/drawing/2014/main" id="{200B93DD-F8C3-48E1-AB97-184B51DBB6CC}"/>
                  </a:ext>
                </a:extLst>
              </p:cNvPr>
              <p:cNvSpPr/>
              <p:nvPr/>
            </p:nvSpPr>
            <p:spPr>
              <a:xfrm>
                <a:off x="4519724" y="2016099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custom2Value">
                <a:extLst>
                  <a:ext uri="{FF2B5EF4-FFF2-40B4-BE49-F238E27FC236}">
                    <a16:creationId xmlns:a16="http://schemas.microsoft.com/office/drawing/2014/main" id="{04CDB6B2-D4AB-4452-A396-68362AECC8E5}"/>
                  </a:ext>
                </a:extLst>
              </p:cNvPr>
              <p:cNvSpPr/>
              <p:nvPr/>
            </p:nvSpPr>
            <p:spPr>
              <a:xfrm>
                <a:off x="4503747" y="2570562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75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3" name="custom1Text">
                <a:extLst>
                  <a:ext uri="{FF2B5EF4-FFF2-40B4-BE49-F238E27FC236}">
                    <a16:creationId xmlns:a16="http://schemas.microsoft.com/office/drawing/2014/main" id="{A07F812A-C8AE-4116-BFFC-D883E231BBA2}"/>
                  </a:ext>
                </a:extLst>
              </p:cNvPr>
              <p:cNvSpPr/>
              <p:nvPr/>
            </p:nvSpPr>
            <p:spPr>
              <a:xfrm>
                <a:off x="4179805" y="1629846"/>
                <a:ext cx="10355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07" name="custom2Text">
                <a:extLst>
                  <a:ext uri="{FF2B5EF4-FFF2-40B4-BE49-F238E27FC236}">
                    <a16:creationId xmlns:a16="http://schemas.microsoft.com/office/drawing/2014/main" id="{998FD55C-65DF-4252-A049-900AA19D2125}"/>
                  </a:ext>
                </a:extLst>
              </p:cNvPr>
              <p:cNvSpPr/>
              <p:nvPr/>
            </p:nvSpPr>
            <p:spPr>
              <a:xfrm>
                <a:off x="4131138" y="2214099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6" name="4">
              <a:extLst>
                <a:ext uri="{FF2B5EF4-FFF2-40B4-BE49-F238E27FC236}">
                  <a16:creationId xmlns:a16="http://schemas.microsoft.com/office/drawing/2014/main" id="{52B7AF1B-D7ED-4405-95B3-948BA5256A4C}"/>
                </a:ext>
              </a:extLst>
            </p:cNvPr>
            <p:cNvGrpSpPr/>
            <p:nvPr/>
          </p:nvGrpSpPr>
          <p:grpSpPr>
            <a:xfrm>
              <a:off x="4908701" y="1193958"/>
              <a:ext cx="2044291" cy="1636713"/>
              <a:chOff x="4907887" y="1193991"/>
              <a:chExt cx="2044291" cy="1636713"/>
            </a:xfrm>
          </p:grpSpPr>
          <p:sp>
            <p:nvSpPr>
              <p:cNvPr id="357" name="text">
                <a:extLst>
                  <a:ext uri="{FF2B5EF4-FFF2-40B4-BE49-F238E27FC236}">
                    <a16:creationId xmlns:a16="http://schemas.microsoft.com/office/drawing/2014/main" id="{D9BD291A-5DE9-4696-AE61-13FE89ECA970}"/>
                  </a:ext>
                </a:extLst>
              </p:cNvPr>
              <p:cNvSpPr/>
              <p:nvPr/>
            </p:nvSpPr>
            <p:spPr>
              <a:xfrm>
                <a:off x="4907887" y="1193991"/>
                <a:ext cx="194612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CSD</a:t>
                </a:r>
              </a:p>
            </p:txBody>
          </p:sp>
          <p:grpSp>
            <p:nvGrpSpPr>
              <p:cNvPr id="358" name="chart">
                <a:extLst>
                  <a:ext uri="{FF2B5EF4-FFF2-40B4-BE49-F238E27FC236}">
                    <a16:creationId xmlns:a16="http://schemas.microsoft.com/office/drawing/2014/main" id="{C6C049A6-957B-4511-B8A2-6D6481358706}"/>
                  </a:ext>
                </a:extLst>
              </p:cNvPr>
              <p:cNvGrpSpPr/>
              <p:nvPr/>
            </p:nvGrpSpPr>
            <p:grpSpPr>
              <a:xfrm>
                <a:off x="5131977" y="1946727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59" name="donutChart">
                  <a:extLst>
                    <a:ext uri="{FF2B5EF4-FFF2-40B4-BE49-F238E27FC236}">
                      <a16:creationId xmlns:a16="http://schemas.microsoft.com/office/drawing/2014/main" id="{931C0AC6-39D2-463A-8550-F5A74F1F459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56577993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360" name="label">
                  <a:extLst>
                    <a:ext uri="{FF2B5EF4-FFF2-40B4-BE49-F238E27FC236}">
                      <a16:creationId xmlns:a16="http://schemas.microsoft.com/office/drawing/2014/main" id="{C38CC73F-E922-4401-A4CA-16E172A5D916}"/>
                    </a:ext>
                  </a:extLst>
                </p:cNvPr>
                <p:cNvSpPr/>
                <p:nvPr/>
              </p:nvSpPr>
              <p:spPr>
                <a:xfrm>
                  <a:off x="988744" y="2199430"/>
                  <a:ext cx="70263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6.1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%</a:t>
                  </a:r>
                </a:p>
              </p:txBody>
            </p:sp>
          </p:grpSp>
          <p:sp>
            <p:nvSpPr>
              <p:cNvPr id="361" name="custom1Value">
                <a:extLst>
                  <a:ext uri="{FF2B5EF4-FFF2-40B4-BE49-F238E27FC236}">
                    <a16:creationId xmlns:a16="http://schemas.microsoft.com/office/drawing/2014/main" id="{F4A5C6D3-546A-4C46-9A95-8145F0DB0F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87079" y="2016000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127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3" name="custom2Value">
                <a:extLst>
                  <a:ext uri="{FF2B5EF4-FFF2-40B4-BE49-F238E27FC236}">
                    <a16:creationId xmlns:a16="http://schemas.microsoft.com/office/drawing/2014/main" id="{66BE64A0-9CD3-4A78-8D22-E5869F3C18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33058" y="2569094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161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4" name="custom1Text">
                <a:extLst>
                  <a:ext uri="{FF2B5EF4-FFF2-40B4-BE49-F238E27FC236}">
                    <a16:creationId xmlns:a16="http://schemas.microsoft.com/office/drawing/2014/main" id="{830130C4-DE99-4A86-9481-A58E50D9F0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02825" y="1620672"/>
                <a:ext cx="10131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08" name="custom2Text">
                <a:extLst>
                  <a:ext uri="{FF2B5EF4-FFF2-40B4-BE49-F238E27FC236}">
                    <a16:creationId xmlns:a16="http://schemas.microsoft.com/office/drawing/2014/main" id="{293B0CAE-5A3B-4427-BD66-D607655A4D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06086" y="2214000"/>
                <a:ext cx="11460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grpSp>
          <p:nvGrpSpPr>
            <p:cNvPr id="7" name="5">
              <a:extLst>
                <a:ext uri="{FF2B5EF4-FFF2-40B4-BE49-F238E27FC236}">
                  <a16:creationId xmlns:a16="http://schemas.microsoft.com/office/drawing/2014/main" id="{59D42B36-3205-4DF2-AE01-0FC811B90A71}"/>
                </a:ext>
              </a:extLst>
            </p:cNvPr>
            <p:cNvGrpSpPr/>
            <p:nvPr/>
          </p:nvGrpSpPr>
          <p:grpSpPr>
            <a:xfrm>
              <a:off x="6749917" y="1196715"/>
              <a:ext cx="1726860" cy="1635243"/>
              <a:chOff x="6750092" y="1196767"/>
              <a:chExt cx="1726860" cy="1635243"/>
            </a:xfrm>
          </p:grpSpPr>
          <p:sp>
            <p:nvSpPr>
              <p:cNvPr id="366" name="text">
                <a:extLst>
                  <a:ext uri="{FF2B5EF4-FFF2-40B4-BE49-F238E27FC236}">
                    <a16:creationId xmlns:a16="http://schemas.microsoft.com/office/drawing/2014/main" id="{D03B391F-A60D-408C-9F9A-66750D99A199}"/>
                  </a:ext>
                </a:extLst>
              </p:cNvPr>
              <p:cNvSpPr/>
              <p:nvPr/>
            </p:nvSpPr>
            <p:spPr>
              <a:xfrm>
                <a:off x="6968143" y="1196767"/>
                <a:ext cx="11337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Hardware</a:t>
                </a:r>
              </a:p>
            </p:txBody>
          </p:sp>
          <p:grpSp>
            <p:nvGrpSpPr>
              <p:cNvPr id="367" name="chart">
                <a:extLst>
                  <a:ext uri="{FF2B5EF4-FFF2-40B4-BE49-F238E27FC236}">
                    <a16:creationId xmlns:a16="http://schemas.microsoft.com/office/drawing/2014/main" id="{14CEF132-4285-4B16-A13F-7830946D9B13}"/>
                  </a:ext>
                </a:extLst>
              </p:cNvPr>
              <p:cNvGrpSpPr/>
              <p:nvPr/>
            </p:nvGrpSpPr>
            <p:grpSpPr>
              <a:xfrm>
                <a:off x="6750092" y="1906732"/>
                <a:ext cx="885641" cy="678469"/>
                <a:chOff x="802673" y="1888756"/>
                <a:chExt cx="1226772" cy="1035609"/>
              </a:xfrm>
            </p:grpSpPr>
            <p:graphicFrame>
              <p:nvGraphicFramePr>
                <p:cNvPr id="368" name="donutChart">
                  <a:extLst>
                    <a:ext uri="{FF2B5EF4-FFF2-40B4-BE49-F238E27FC236}">
                      <a16:creationId xmlns:a16="http://schemas.microsoft.com/office/drawing/2014/main" id="{1F4D79DC-C916-45A8-AA9E-ADD86E39ADE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28105645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7"/>
                </a:graphicData>
              </a:graphic>
            </p:graphicFrame>
            <p:sp>
              <p:nvSpPr>
                <p:cNvPr id="369" name="label">
                  <a:extLst>
                    <a:ext uri="{FF2B5EF4-FFF2-40B4-BE49-F238E27FC236}">
                      <a16:creationId xmlns:a16="http://schemas.microsoft.com/office/drawing/2014/main" id="{12690528-B877-4E42-BB9B-F21C7393FC48}"/>
                    </a:ext>
                  </a:extLst>
                </p:cNvPr>
                <p:cNvSpPr/>
                <p:nvPr/>
              </p:nvSpPr>
              <p:spPr>
                <a:xfrm>
                  <a:off x="1005681" y="2196660"/>
                  <a:ext cx="710988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prstClr val="black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2.5%</a:t>
                  </a: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0" name="custom1Value">
                <a:extLst>
                  <a:ext uri="{FF2B5EF4-FFF2-40B4-BE49-F238E27FC236}">
                    <a16:creationId xmlns:a16="http://schemas.microsoft.com/office/drawing/2014/main" id="{02231277-EC8E-404F-8FEF-32296D598969}"/>
                  </a:ext>
                </a:extLst>
              </p:cNvPr>
              <p:cNvSpPr/>
              <p:nvPr/>
            </p:nvSpPr>
            <p:spPr>
              <a:xfrm>
                <a:off x="7667443" y="2016000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139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custom2Value">
                <a:extLst>
                  <a:ext uri="{FF2B5EF4-FFF2-40B4-BE49-F238E27FC236}">
                    <a16:creationId xmlns:a16="http://schemas.microsoft.com/office/drawing/2014/main" id="{A083158A-534E-4B65-97BB-2DF6F0366C43}"/>
                  </a:ext>
                </a:extLst>
              </p:cNvPr>
              <p:cNvSpPr/>
              <p:nvPr/>
            </p:nvSpPr>
            <p:spPr>
              <a:xfrm>
                <a:off x="7732377" y="2570400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86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5" name="custom1Text">
                <a:extLst>
                  <a:ext uri="{FF2B5EF4-FFF2-40B4-BE49-F238E27FC236}">
                    <a16:creationId xmlns:a16="http://schemas.microsoft.com/office/drawing/2014/main" id="{A229AE74-F014-4760-87FB-35556B682D62}"/>
                  </a:ext>
                </a:extLst>
              </p:cNvPr>
              <p:cNvSpPr/>
              <p:nvPr/>
            </p:nvSpPr>
            <p:spPr>
              <a:xfrm>
                <a:off x="7292667" y="1599349"/>
                <a:ext cx="118428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09" name="custom2Text">
                <a:extLst>
                  <a:ext uri="{FF2B5EF4-FFF2-40B4-BE49-F238E27FC236}">
                    <a16:creationId xmlns:a16="http://schemas.microsoft.com/office/drawing/2014/main" id="{AC6CE552-B960-4B7E-A9A0-9B11473C3420}"/>
                  </a:ext>
                </a:extLst>
              </p:cNvPr>
              <p:cNvSpPr/>
              <p:nvPr/>
            </p:nvSpPr>
            <p:spPr>
              <a:xfrm>
                <a:off x="7333030" y="2214000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</p:grpSp>
        <p:cxnSp>
          <p:nvCxnSpPr>
            <p:cNvPr id="527" name="connector">
              <a:extLst>
                <a:ext uri="{FF2B5EF4-FFF2-40B4-BE49-F238E27FC236}">
                  <a16:creationId xmlns:a16="http://schemas.microsoft.com/office/drawing/2014/main" id="{0A85B451-9228-4773-98C2-048E6EEE189B}"/>
                </a:ext>
              </a:extLst>
            </p:cNvPr>
            <p:cNvCxnSpPr/>
            <p:nvPr/>
          </p:nvCxnSpPr>
          <p:spPr>
            <a:xfrm>
              <a:off x="331532" y="1051430"/>
              <a:ext cx="7880125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week">
            <a:extLst>
              <a:ext uri="{FF2B5EF4-FFF2-40B4-BE49-F238E27FC236}">
                <a16:creationId xmlns:a16="http://schemas.microsoft.com/office/drawing/2014/main" id="{E31031D8-C935-4E7F-925B-6EE2080FBFA7}"/>
              </a:ext>
            </a:extLst>
          </p:cNvPr>
          <p:cNvGrpSpPr/>
          <p:nvPr/>
        </p:nvGrpSpPr>
        <p:grpSpPr>
          <a:xfrm>
            <a:off x="8332823" y="1051806"/>
            <a:ext cx="3519670" cy="1968032"/>
            <a:chOff x="8332823" y="1051806"/>
            <a:chExt cx="3519670" cy="1968032"/>
          </a:xfrm>
        </p:grpSpPr>
        <p:grpSp>
          <p:nvGrpSpPr>
            <p:cNvPr id="8" name="1">
              <a:extLst>
                <a:ext uri="{FF2B5EF4-FFF2-40B4-BE49-F238E27FC236}">
                  <a16:creationId xmlns:a16="http://schemas.microsoft.com/office/drawing/2014/main" id="{6271EA9E-BDF0-486D-84D5-C1BFEF57F7BF}"/>
                </a:ext>
              </a:extLst>
            </p:cNvPr>
            <p:cNvGrpSpPr/>
            <p:nvPr/>
          </p:nvGrpSpPr>
          <p:grpSpPr>
            <a:xfrm>
              <a:off x="8341578" y="1085648"/>
              <a:ext cx="1589702" cy="1905615"/>
              <a:chOff x="8340313" y="1085648"/>
              <a:chExt cx="1589702" cy="1905615"/>
            </a:xfrm>
          </p:grpSpPr>
          <p:sp>
            <p:nvSpPr>
              <p:cNvPr id="444" name="text">
                <a:extLst>
                  <a:ext uri="{FF2B5EF4-FFF2-40B4-BE49-F238E27FC236}">
                    <a16:creationId xmlns:a16="http://schemas.microsoft.com/office/drawing/2014/main" id="{3F030EEF-7D6A-467A-B458-B57DDF0ADA58}"/>
                  </a:ext>
                </a:extLst>
              </p:cNvPr>
              <p:cNvSpPr/>
              <p:nvPr/>
            </p:nvSpPr>
            <p:spPr>
              <a:xfrm>
                <a:off x="8364481" y="1085648"/>
                <a:ext cx="9892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Weekday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45" name="chart">
                <a:extLst>
                  <a:ext uri="{FF2B5EF4-FFF2-40B4-BE49-F238E27FC236}">
                    <a16:creationId xmlns:a16="http://schemas.microsoft.com/office/drawing/2014/main" id="{4502C2C7-1D40-4FA6-B99B-90D28E2B56BC}"/>
                  </a:ext>
                </a:extLst>
              </p:cNvPr>
              <p:cNvGrpSpPr/>
              <p:nvPr/>
            </p:nvGrpSpPr>
            <p:grpSpPr>
              <a:xfrm>
                <a:off x="8561630" y="1350169"/>
                <a:ext cx="763345" cy="678469"/>
                <a:chOff x="802673" y="1888756"/>
                <a:chExt cx="1226772" cy="1035609"/>
              </a:xfrm>
            </p:grpSpPr>
            <p:graphicFrame>
              <p:nvGraphicFramePr>
                <p:cNvPr id="446" name="donutChart">
                  <a:extLst>
                    <a:ext uri="{FF2B5EF4-FFF2-40B4-BE49-F238E27FC236}">
                      <a16:creationId xmlns:a16="http://schemas.microsoft.com/office/drawing/2014/main" id="{FB82EF17-7FE2-450C-8AE3-1B7E0504100F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72103658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8"/>
                </a:graphicData>
              </a:graphic>
            </p:graphicFrame>
            <p:sp>
              <p:nvSpPr>
                <p:cNvPr id="447" name="label">
                  <a:extLst>
                    <a:ext uri="{FF2B5EF4-FFF2-40B4-BE49-F238E27FC236}">
                      <a16:creationId xmlns:a16="http://schemas.microsoft.com/office/drawing/2014/main" id="{91B4A1BB-E178-4804-ABEA-A5A1A12B2975}"/>
                    </a:ext>
                  </a:extLst>
                </p:cNvPr>
                <p:cNvSpPr/>
                <p:nvPr/>
              </p:nvSpPr>
              <p:spPr>
                <a:xfrm>
                  <a:off x="899187" y="2207596"/>
                  <a:ext cx="994924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81.9%</a:t>
                  </a:r>
                </a:p>
              </p:txBody>
            </p:sp>
          </p:grpSp>
          <p:sp>
            <p:nvSpPr>
              <p:cNvPr id="448" name="custom1Text">
                <a:extLst>
                  <a:ext uri="{FF2B5EF4-FFF2-40B4-BE49-F238E27FC236}">
                    <a16:creationId xmlns:a16="http://schemas.microsoft.com/office/drawing/2014/main" id="{2A35E396-AF3E-4AAC-A92D-CAB8458F6F2A}"/>
                  </a:ext>
                </a:extLst>
              </p:cNvPr>
              <p:cNvSpPr/>
              <p:nvPr/>
            </p:nvSpPr>
            <p:spPr>
              <a:xfrm>
                <a:off x="8340313" y="2105996"/>
                <a:ext cx="105412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49" name="custom2Text">
                <a:extLst>
                  <a:ext uri="{FF2B5EF4-FFF2-40B4-BE49-F238E27FC236}">
                    <a16:creationId xmlns:a16="http://schemas.microsoft.com/office/drawing/2014/main" id="{81607E66-BDAD-442B-A983-A240474B81DF}"/>
                  </a:ext>
                </a:extLst>
              </p:cNvPr>
              <p:cNvSpPr/>
              <p:nvPr/>
            </p:nvSpPr>
            <p:spPr>
              <a:xfrm>
                <a:off x="8348795" y="2529598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50" name="custom1Value">
                <a:extLst>
                  <a:ext uri="{FF2B5EF4-FFF2-40B4-BE49-F238E27FC236}">
                    <a16:creationId xmlns:a16="http://schemas.microsoft.com/office/drawing/2014/main" id="{6CB2F89C-4507-4068-97EA-8961156424BA}"/>
                  </a:ext>
                </a:extLst>
              </p:cNvPr>
              <p:cNvSpPr/>
              <p:nvPr/>
            </p:nvSpPr>
            <p:spPr>
              <a:xfrm>
                <a:off x="9394439" y="2095321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105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custom2Value">
                <a:extLst>
                  <a:ext uri="{FF2B5EF4-FFF2-40B4-BE49-F238E27FC236}">
                    <a16:creationId xmlns:a16="http://schemas.microsoft.com/office/drawing/2014/main" id="{2AAC4D5A-85E5-4B94-A94B-B756C3E2FDDF}"/>
                  </a:ext>
                </a:extLst>
              </p:cNvPr>
              <p:cNvSpPr/>
              <p:nvPr/>
            </p:nvSpPr>
            <p:spPr>
              <a:xfrm>
                <a:off x="9408727" y="2538234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111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2">
              <a:extLst>
                <a:ext uri="{FF2B5EF4-FFF2-40B4-BE49-F238E27FC236}">
                  <a16:creationId xmlns:a16="http://schemas.microsoft.com/office/drawing/2014/main" id="{64247B63-DE66-4523-A9F7-7CFA8B172D3A}"/>
                </a:ext>
              </a:extLst>
            </p:cNvPr>
            <p:cNvGrpSpPr/>
            <p:nvPr/>
          </p:nvGrpSpPr>
          <p:grpSpPr>
            <a:xfrm>
              <a:off x="10084654" y="1085646"/>
              <a:ext cx="1746865" cy="1934192"/>
              <a:chOff x="10083389" y="1085646"/>
              <a:chExt cx="1746865" cy="1934192"/>
            </a:xfrm>
          </p:grpSpPr>
          <p:sp>
            <p:nvSpPr>
              <p:cNvPr id="453" name="text">
                <a:extLst>
                  <a:ext uri="{FF2B5EF4-FFF2-40B4-BE49-F238E27FC236}">
                    <a16:creationId xmlns:a16="http://schemas.microsoft.com/office/drawing/2014/main" id="{4C07C01B-3338-4B92-B2DF-8C00D4AA1C83}"/>
                  </a:ext>
                </a:extLst>
              </p:cNvPr>
              <p:cNvSpPr/>
              <p:nvPr/>
            </p:nvSpPr>
            <p:spPr>
              <a:xfrm>
                <a:off x="10150418" y="1085646"/>
                <a:ext cx="9892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Weekend</a:t>
                </a:r>
              </a:p>
            </p:txBody>
          </p:sp>
          <p:grpSp>
            <p:nvGrpSpPr>
              <p:cNvPr id="454" name="chart">
                <a:extLst>
                  <a:ext uri="{FF2B5EF4-FFF2-40B4-BE49-F238E27FC236}">
                    <a16:creationId xmlns:a16="http://schemas.microsoft.com/office/drawing/2014/main" id="{8EE68376-D588-4B11-8F4A-C62F2DB061B8}"/>
                  </a:ext>
                </a:extLst>
              </p:cNvPr>
              <p:cNvGrpSpPr/>
              <p:nvPr/>
            </p:nvGrpSpPr>
            <p:grpSpPr>
              <a:xfrm>
                <a:off x="10419006" y="1421604"/>
                <a:ext cx="763345" cy="678469"/>
                <a:chOff x="802673" y="1888756"/>
                <a:chExt cx="1226772" cy="1035609"/>
              </a:xfrm>
            </p:grpSpPr>
            <p:graphicFrame>
              <p:nvGraphicFramePr>
                <p:cNvPr id="455" name="donutChart">
                  <a:extLst>
                    <a:ext uri="{FF2B5EF4-FFF2-40B4-BE49-F238E27FC236}">
                      <a16:creationId xmlns:a16="http://schemas.microsoft.com/office/drawing/2014/main" id="{568360B6-03F0-49D2-A0E1-BEA62B6E9F5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39819070"/>
                    </p:ext>
                  </p:extLst>
                </p:nvPr>
              </p:nvGraphicFramePr>
              <p:xfrm>
                <a:off x="802673" y="1888756"/>
                <a:ext cx="1226772" cy="10356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9"/>
                </a:graphicData>
              </a:graphic>
            </p:graphicFrame>
            <p:sp>
              <p:nvSpPr>
                <p:cNvPr id="456" name="label">
                  <a:extLst>
                    <a:ext uri="{FF2B5EF4-FFF2-40B4-BE49-F238E27FC236}">
                      <a16:creationId xmlns:a16="http://schemas.microsoft.com/office/drawing/2014/main" id="{8BFACDE4-A5F8-4FCC-B4A4-17CE09DF1C73}"/>
                    </a:ext>
                  </a:extLst>
                </p:cNvPr>
                <p:cNvSpPr/>
                <p:nvPr/>
              </p:nvSpPr>
              <p:spPr>
                <a:xfrm>
                  <a:off x="830304" y="2207596"/>
                  <a:ext cx="994924" cy="4228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18.1%</a:t>
                  </a:r>
                </a:p>
              </p:txBody>
            </p:sp>
          </p:grpSp>
          <p:sp>
            <p:nvSpPr>
              <p:cNvPr id="457" name="custom1Text">
                <a:extLst>
                  <a:ext uri="{FF2B5EF4-FFF2-40B4-BE49-F238E27FC236}">
                    <a16:creationId xmlns:a16="http://schemas.microsoft.com/office/drawing/2014/main" id="{5D7E6EBC-850D-4350-BEFF-2846FAC654B2}"/>
                  </a:ext>
                </a:extLst>
              </p:cNvPr>
              <p:cNvSpPr/>
              <p:nvPr/>
            </p:nvSpPr>
            <p:spPr>
              <a:xfrm>
                <a:off x="10083389" y="2135324"/>
                <a:ext cx="1020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/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sp>
            <p:nvSpPr>
              <p:cNvPr id="458" name="custom2Text">
                <a:extLst>
                  <a:ext uri="{FF2B5EF4-FFF2-40B4-BE49-F238E27FC236}">
                    <a16:creationId xmlns:a16="http://schemas.microsoft.com/office/drawing/2014/main" id="{C31F7675-C997-48FB-A1F8-D8968AD55F9C}"/>
                  </a:ext>
                </a:extLst>
              </p:cNvPr>
              <p:cNvSpPr/>
              <p:nvPr/>
            </p:nvSpPr>
            <p:spPr>
              <a:xfrm>
                <a:off x="10091872" y="2558173"/>
                <a:ext cx="10706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">
                  <a:defRPr/>
                </a:pPr>
                <a:r>
                  <a:rPr lang="en-US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459" name="custom1Value">
                <a:extLst>
                  <a:ext uri="{FF2B5EF4-FFF2-40B4-BE49-F238E27FC236}">
                    <a16:creationId xmlns:a16="http://schemas.microsoft.com/office/drawing/2014/main" id="{C71C4F76-9D59-4475-B53D-AC33DE186426}"/>
                  </a:ext>
                </a:extLst>
              </p:cNvPr>
              <p:cNvSpPr/>
              <p:nvPr/>
            </p:nvSpPr>
            <p:spPr>
              <a:xfrm>
                <a:off x="11308965" y="2138937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83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custom2Value">
                <a:extLst>
                  <a:ext uri="{FF2B5EF4-FFF2-40B4-BE49-F238E27FC236}">
                    <a16:creationId xmlns:a16="http://schemas.microsoft.com/office/drawing/2014/main" id="{D7D202C2-4D03-434A-AC8B-CFD37D2ED9CB}"/>
                  </a:ext>
                </a:extLst>
              </p:cNvPr>
              <p:cNvSpPr/>
              <p:nvPr/>
            </p:nvSpPr>
            <p:spPr>
              <a:xfrm>
                <a:off x="11308966" y="2567561"/>
                <a:ext cx="52128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C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69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28" name="connector">
              <a:extLst>
                <a:ext uri="{FF2B5EF4-FFF2-40B4-BE49-F238E27FC236}">
                  <a16:creationId xmlns:a16="http://schemas.microsoft.com/office/drawing/2014/main" id="{4EB8B81B-447A-40F1-ABF7-2F38E8E7E27A}"/>
                </a:ext>
              </a:extLst>
            </p:cNvPr>
            <p:cNvCxnSpPr/>
            <p:nvPr/>
          </p:nvCxnSpPr>
          <p:spPr>
            <a:xfrm>
              <a:off x="8332823" y="1051806"/>
              <a:ext cx="3519670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device">
            <a:extLst>
              <a:ext uri="{FF2B5EF4-FFF2-40B4-BE49-F238E27FC236}">
                <a16:creationId xmlns:a16="http://schemas.microsoft.com/office/drawing/2014/main" id="{07235EA8-3DC7-440B-A097-19DB0DE8BD35}"/>
              </a:ext>
            </a:extLst>
          </p:cNvPr>
          <p:cNvGrpSpPr/>
          <p:nvPr/>
        </p:nvGrpSpPr>
        <p:grpSpPr>
          <a:xfrm>
            <a:off x="8729672" y="3371743"/>
            <a:ext cx="3135175" cy="1424257"/>
            <a:chOff x="8729672" y="3371743"/>
            <a:chExt cx="3135175" cy="1424257"/>
          </a:xfrm>
        </p:grpSpPr>
        <p:sp>
          <p:nvSpPr>
            <p:cNvPr id="411" name="text">
              <a:extLst>
                <a:ext uri="{FF2B5EF4-FFF2-40B4-BE49-F238E27FC236}">
                  <a16:creationId xmlns:a16="http://schemas.microsoft.com/office/drawing/2014/main" id="{265C4901-77A3-4850-9388-4D8530E75B63}"/>
                </a:ext>
              </a:extLst>
            </p:cNvPr>
            <p:cNvSpPr/>
            <p:nvPr/>
          </p:nvSpPr>
          <p:spPr>
            <a:xfrm>
              <a:off x="9359745" y="3379701"/>
              <a:ext cx="157980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Smartphone/ Tablet influenced </a:t>
              </a:r>
              <a:r>
                <a:rPr lang="en-GB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</a:t>
              </a: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urchase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2" name="chart">
              <a:extLst>
                <a:ext uri="{FF2B5EF4-FFF2-40B4-BE49-F238E27FC236}">
                  <a16:creationId xmlns:a16="http://schemas.microsoft.com/office/drawing/2014/main" id="{895E88AF-0EE1-4E71-8B99-76D413C0E2FE}"/>
                </a:ext>
              </a:extLst>
            </p:cNvPr>
            <p:cNvGrpSpPr/>
            <p:nvPr/>
          </p:nvGrpSpPr>
          <p:grpSpPr>
            <a:xfrm>
              <a:off x="10979206" y="3414152"/>
              <a:ext cx="885641" cy="678469"/>
              <a:chOff x="1032895" y="1929733"/>
              <a:chExt cx="1226772" cy="1035609"/>
            </a:xfrm>
          </p:grpSpPr>
          <p:graphicFrame>
            <p:nvGraphicFramePr>
              <p:cNvPr id="413" name="donutChart">
                <a:extLst>
                  <a:ext uri="{FF2B5EF4-FFF2-40B4-BE49-F238E27FC236}">
                    <a16:creationId xmlns:a16="http://schemas.microsoft.com/office/drawing/2014/main" id="{A4CFA740-B17C-487C-A1F8-0056D6301F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236704"/>
                  </p:ext>
                </p:extLst>
              </p:nvPr>
            </p:nvGraphicFramePr>
            <p:xfrm>
              <a:off x="1032895" y="1929733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  <p:sp>
            <p:nvSpPr>
              <p:cNvPr id="414" name="label">
                <a:extLst>
                  <a:ext uri="{FF2B5EF4-FFF2-40B4-BE49-F238E27FC236}">
                    <a16:creationId xmlns:a16="http://schemas.microsoft.com/office/drawing/2014/main" id="{B0BDC9F7-E28C-4543-9034-91C894669907}"/>
                  </a:ext>
                </a:extLst>
              </p:cNvPr>
              <p:cNvSpPr/>
              <p:nvPr/>
            </p:nvSpPr>
            <p:spPr>
              <a:xfrm>
                <a:off x="1213955" y="2186100"/>
                <a:ext cx="797229" cy="422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17.9%</a:t>
                </a:r>
              </a:p>
            </p:txBody>
          </p:sp>
        </p:grpSp>
        <p:sp>
          <p:nvSpPr>
            <p:cNvPr id="415" name="custom1Value">
              <a:extLst>
                <a:ext uri="{FF2B5EF4-FFF2-40B4-BE49-F238E27FC236}">
                  <a16:creationId xmlns:a16="http://schemas.microsoft.com/office/drawing/2014/main" id="{602526EA-DDE3-4CEF-B5E6-33BD149DCF3E}"/>
                </a:ext>
              </a:extLst>
            </p:cNvPr>
            <p:cNvSpPr/>
            <p:nvPr/>
          </p:nvSpPr>
          <p:spPr>
            <a:xfrm>
              <a:off x="10723043" y="4192636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72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custom2Value">
              <a:extLst>
                <a:ext uri="{FF2B5EF4-FFF2-40B4-BE49-F238E27FC236}">
                  <a16:creationId xmlns:a16="http://schemas.microsoft.com/office/drawing/2014/main" id="{D3FC550E-48A1-4C40-ADC0-174D72CD15FE}"/>
                </a:ext>
              </a:extLst>
            </p:cNvPr>
            <p:cNvSpPr/>
            <p:nvPr/>
          </p:nvSpPr>
          <p:spPr>
            <a:xfrm>
              <a:off x="10731247" y="4502169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85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custom1Text">
              <a:extLst>
                <a:ext uri="{FF2B5EF4-FFF2-40B4-BE49-F238E27FC236}">
                  <a16:creationId xmlns:a16="http://schemas.microsoft.com/office/drawing/2014/main" id="{32F1C552-B853-422E-AED1-5A64CA4EA470}"/>
                </a:ext>
              </a:extLst>
            </p:cNvPr>
            <p:cNvSpPr/>
            <p:nvPr/>
          </p:nvSpPr>
          <p:spPr>
            <a:xfrm>
              <a:off x="8749009" y="4166564"/>
              <a:ext cx="16393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/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_base1_</a:t>
              </a:r>
            </a:p>
          </p:txBody>
        </p:sp>
        <p:sp>
          <p:nvSpPr>
            <p:cNvPr id="423" name="custom2Text">
              <a:extLst>
                <a:ext uri="{FF2B5EF4-FFF2-40B4-BE49-F238E27FC236}">
                  <a16:creationId xmlns:a16="http://schemas.microsoft.com/office/drawing/2014/main" id="{3C7EA6CE-CE85-483D-B53B-6A11AF559FC7}"/>
                </a:ext>
              </a:extLst>
            </p:cNvPr>
            <p:cNvSpPr/>
            <p:nvPr/>
          </p:nvSpPr>
          <p:spPr>
            <a:xfrm>
              <a:off x="8729672" y="4519001"/>
              <a:ext cx="146811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/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_base2_</a:t>
              </a:r>
            </a:p>
          </p:txBody>
        </p:sp>
        <p:pic>
          <p:nvPicPr>
            <p:cNvPr id="529" name="img">
              <a:extLst>
                <a:ext uri="{FF2B5EF4-FFF2-40B4-BE49-F238E27FC236}">
                  <a16:creationId xmlns:a16="http://schemas.microsoft.com/office/drawing/2014/main" id="{BAD79D83-E788-4DEB-BF93-F93556A7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95418" y="3371743"/>
              <a:ext cx="632394" cy="629382"/>
            </a:xfrm>
            <a:prstGeom prst="rect">
              <a:avLst/>
            </a:prstGeom>
          </p:spPr>
        </p:pic>
      </p:grpSp>
      <p:sp>
        <p:nvSpPr>
          <p:cNvPr id="530" name="TextBox 529">
            <a:extLst>
              <a:ext uri="{FF2B5EF4-FFF2-40B4-BE49-F238E27FC236}">
                <a16:creationId xmlns:a16="http://schemas.microsoft.com/office/drawing/2014/main" id="{6EDE545E-01D9-40E4-96A1-A1B170FB9247}"/>
              </a:ext>
            </a:extLst>
          </p:cNvPr>
          <p:cNvSpPr txBox="1"/>
          <p:nvPr/>
        </p:nvSpPr>
        <p:spPr>
          <a:xfrm>
            <a:off x="184284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788697-363E-4721-B099-71277ADC2E48}"/>
              </a:ext>
            </a:extLst>
          </p:cNvPr>
          <p:cNvCxnSpPr/>
          <p:nvPr/>
        </p:nvCxnSpPr>
        <p:spPr>
          <a:xfrm>
            <a:off x="1746498" y="1085646"/>
            <a:ext cx="0" cy="1806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6C795B4-A4D2-49D9-98D4-7EC2C7F4E721}"/>
              </a:ext>
            </a:extLst>
          </p:cNvPr>
          <p:cNvCxnSpPr>
            <a:cxnSpLocks/>
          </p:cNvCxnSpPr>
          <p:nvPr/>
        </p:nvCxnSpPr>
        <p:spPr>
          <a:xfrm>
            <a:off x="1746498" y="3282509"/>
            <a:ext cx="0" cy="14191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9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satisfactionChart6">
            <a:extLst>
              <a:ext uri="{FF2B5EF4-FFF2-40B4-BE49-F238E27FC236}">
                <a16:creationId xmlns:a16="http://schemas.microsoft.com/office/drawing/2014/main" id="{951EAA3F-07C6-4DEA-8B50-7ED0B94A6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403700"/>
              </p:ext>
            </p:extLst>
          </p:nvPr>
        </p:nvGraphicFramePr>
        <p:xfrm>
          <a:off x="8568000" y="4788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3" name="satisfactionChart5">
            <a:extLst>
              <a:ext uri="{FF2B5EF4-FFF2-40B4-BE49-F238E27FC236}">
                <a16:creationId xmlns:a16="http://schemas.microsoft.com/office/drawing/2014/main" id="{282FE43C-0A19-4C10-9A3B-B989F4D0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92918"/>
              </p:ext>
            </p:extLst>
          </p:nvPr>
        </p:nvGraphicFramePr>
        <p:xfrm>
          <a:off x="5155200" y="4752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5" name="satisfactionChart4">
            <a:extLst>
              <a:ext uri="{FF2B5EF4-FFF2-40B4-BE49-F238E27FC236}">
                <a16:creationId xmlns:a16="http://schemas.microsoft.com/office/drawing/2014/main" id="{52B90BE5-C8F6-4F20-B8CA-45F5AF54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349683"/>
              </p:ext>
            </p:extLst>
          </p:nvPr>
        </p:nvGraphicFramePr>
        <p:xfrm>
          <a:off x="8568000" y="2916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6" name="satisfactionChart3">
            <a:extLst>
              <a:ext uri="{FF2B5EF4-FFF2-40B4-BE49-F238E27FC236}">
                <a16:creationId xmlns:a16="http://schemas.microsoft.com/office/drawing/2014/main" id="{0424D9DB-3060-41F5-8B1D-9CCAF0E7F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213994"/>
              </p:ext>
            </p:extLst>
          </p:nvPr>
        </p:nvGraphicFramePr>
        <p:xfrm>
          <a:off x="5144400" y="2916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2" name="satisfactionChart2">
            <a:extLst>
              <a:ext uri="{FF2B5EF4-FFF2-40B4-BE49-F238E27FC236}">
                <a16:creationId xmlns:a16="http://schemas.microsoft.com/office/drawing/2014/main" id="{7CC8AC64-B7CC-4F85-94C9-AB8E76D08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854856"/>
              </p:ext>
            </p:extLst>
          </p:nvPr>
        </p:nvGraphicFramePr>
        <p:xfrm>
          <a:off x="8564400" y="1044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7" name="satisfactionChart1">
            <a:extLst>
              <a:ext uri="{FF2B5EF4-FFF2-40B4-BE49-F238E27FC236}">
                <a16:creationId xmlns:a16="http://schemas.microsoft.com/office/drawing/2014/main" id="{1A426586-81EB-4E1D-A893-C0FBE1DA7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139175"/>
              </p:ext>
            </p:extLst>
          </p:nvPr>
        </p:nvGraphicFramePr>
        <p:xfrm>
          <a:off x="5122800" y="1044000"/>
          <a:ext cx="504000" cy="5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1" name="overallchart">
            <a:extLst>
              <a:ext uri="{FF2B5EF4-FFF2-40B4-BE49-F238E27FC236}">
                <a16:creationId xmlns:a16="http://schemas.microsoft.com/office/drawing/2014/main" id="{0FD036CD-3B16-465C-9778-FF8FFC22FF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645744"/>
              </p:ext>
            </p:extLst>
          </p:nvPr>
        </p:nvGraphicFramePr>
        <p:xfrm>
          <a:off x="500400" y="4766400"/>
          <a:ext cx="1195200" cy="119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itle Slide">
            <a:extLst>
              <a:ext uri="{FF2B5EF4-FFF2-40B4-BE49-F238E27FC236}">
                <a16:creationId xmlns:a16="http://schemas.microsoft.com/office/drawing/2014/main" id="{0F018383-C8A4-49C6-B116-2D513B97C3A1}"/>
              </a:ext>
            </a:extLst>
          </p:cNvPr>
          <p:cNvSpPr txBox="1"/>
          <p:nvPr/>
        </p:nvSpPr>
        <p:spPr>
          <a:xfrm>
            <a:off x="298823" y="263874"/>
            <a:ext cx="10241969" cy="384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SATISFIED IS YOUR SHOPPER WITH THE VISIT?</a:t>
            </a:r>
            <a:endParaRPr lang="en-US" dirty="0">
              <a:solidFill>
                <a:srgbClr val="333E48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1465" y="616985"/>
            <a:ext cx="4624108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15070" y="618646"/>
            <a:ext cx="1853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Overall Satisfaction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787D1A-7264-4F50-8053-C8B7AD5F9274}"/>
              </a:ext>
            </a:extLst>
          </p:cNvPr>
          <p:cNvGrpSpPr/>
          <p:nvPr/>
        </p:nvGrpSpPr>
        <p:grpSpPr>
          <a:xfrm>
            <a:off x="254000" y="6543837"/>
            <a:ext cx="4114800" cy="175689"/>
            <a:chOff x="254000" y="6430025"/>
            <a:chExt cx="4114800" cy="175689"/>
          </a:xfrm>
        </p:grpSpPr>
        <p:sp>
          <p:nvSpPr>
            <p:cNvPr id="76" name="Footer Placeholder 2">
              <a:extLst>
                <a:ext uri="{FF2B5EF4-FFF2-40B4-BE49-F238E27FC236}">
                  <a16:creationId xmlns:a16="http://schemas.microsoft.com/office/drawing/2014/main" id="{06896851-E560-48C5-A207-4C3E36F7917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E1D6DBB-0888-486B-B516-CC01EC31C7F1}"/>
                </a:ext>
              </a:extLst>
            </p:cNvPr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9172144-6A53-41B9-A69E-D71A04A262B2}"/>
                </a:ext>
              </a:extLst>
            </p:cNvPr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715A28-91F8-47D0-83F5-CF372E3B17C0}"/>
              </a:ext>
            </a:extLst>
          </p:cNvPr>
          <p:cNvCxnSpPr>
            <a:cxnSpLocks/>
          </p:cNvCxnSpPr>
          <p:nvPr/>
        </p:nvCxnSpPr>
        <p:spPr>
          <a:xfrm>
            <a:off x="4946077" y="762000"/>
            <a:ext cx="0" cy="5705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44FF9B21-AEBE-4A8A-A024-86F4CC99A962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7578" y="4026593"/>
            <a:ext cx="97873" cy="27142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B8865D9-76FC-472C-B8B7-EDBCF925298B}"/>
              </a:ext>
            </a:extLst>
          </p:cNvPr>
          <p:cNvCxnSpPr>
            <a:cxnSpLocks/>
          </p:cNvCxnSpPr>
          <p:nvPr/>
        </p:nvCxnSpPr>
        <p:spPr>
          <a:xfrm>
            <a:off x="1800253" y="4730890"/>
            <a:ext cx="0" cy="12668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700C9EC-DB9F-4EA6-8C4A-C7B698E7F417}"/>
              </a:ext>
            </a:extLst>
          </p:cNvPr>
          <p:cNvSpPr/>
          <p:nvPr/>
        </p:nvSpPr>
        <p:spPr>
          <a:xfrm>
            <a:off x="4981360" y="629685"/>
            <a:ext cx="6887780" cy="3361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42F712-4149-43B6-91ED-DFC414AF26A5}"/>
              </a:ext>
            </a:extLst>
          </p:cNvPr>
          <p:cNvSpPr/>
          <p:nvPr/>
        </p:nvSpPr>
        <p:spPr>
          <a:xfrm>
            <a:off x="5033865" y="618646"/>
            <a:ext cx="2694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Satisfaction Drivers (Top two)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1EC9078-735F-4AB7-9FBC-334D81AFE3F5}"/>
              </a:ext>
            </a:extLst>
          </p:cNvPr>
          <p:cNvCxnSpPr>
            <a:cxnSpLocks/>
          </p:cNvCxnSpPr>
          <p:nvPr/>
        </p:nvCxnSpPr>
        <p:spPr>
          <a:xfrm>
            <a:off x="8402264" y="1066800"/>
            <a:ext cx="0" cy="54002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264160" y="63983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BE4A0B57-46BB-4FB4-8BE1-1E85EBCA2D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80690"/>
            <a:ext cx="157625" cy="319418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49EC7DC-2E1E-403C-B5F1-44F9578F9E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-43761"/>
            <a:ext cx="170548" cy="34560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1401758-8C85-402F-B0DA-7825F459F0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1924730"/>
            <a:ext cx="157625" cy="319418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14015F7-8BD8-4058-9D5F-53FEC26690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1800279"/>
            <a:ext cx="170548" cy="34560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671CC4C5-E690-47EF-92AB-BC822F3453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416" y="3768770"/>
            <a:ext cx="157625" cy="3194183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8F4797C-F8DF-4243-B1AD-F7098C853E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75406" y="3644319"/>
            <a:ext cx="170548" cy="34560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E8723D2-8889-4426-964A-4FD328FA5062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-717883"/>
            <a:ext cx="144000" cy="72720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A9D99DA-8A81-4597-BF04-86DFBD3068B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0432" y="1131237"/>
            <a:ext cx="144000" cy="7272000"/>
          </a:xfrm>
          <a:prstGeom prst="rect">
            <a:avLst/>
          </a:prstGeom>
        </p:spPr>
      </p:pic>
      <p:sp>
        <p:nvSpPr>
          <p:cNvPr id="99" name="timeperiodTextbox">
            <a:extLst>
              <a:ext uri="{FF2B5EF4-FFF2-40B4-BE49-F238E27FC236}">
                <a16:creationId xmlns:a16="http://schemas.microsoft.com/office/drawing/2014/main" id="{190D3AF2-DE22-44DB-8B01-6D6B1DBFB98B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verallSatisfaction">
            <a:extLst>
              <a:ext uri="{FF2B5EF4-FFF2-40B4-BE49-F238E27FC236}">
                <a16:creationId xmlns:a16="http://schemas.microsoft.com/office/drawing/2014/main" id="{0D43BF87-866C-46D9-AD83-E5194267F20F}"/>
              </a:ext>
            </a:extLst>
          </p:cNvPr>
          <p:cNvGrpSpPr/>
          <p:nvPr/>
        </p:nvGrpSpPr>
        <p:grpSpPr>
          <a:xfrm>
            <a:off x="268217" y="966496"/>
            <a:ext cx="4677860" cy="4995115"/>
            <a:chOff x="268217" y="966496"/>
            <a:chExt cx="4677860" cy="4995115"/>
          </a:xfrm>
        </p:grpSpPr>
        <p:sp>
          <p:nvSpPr>
            <p:cNvPr id="38" name="text"/>
            <p:cNvSpPr/>
            <p:nvPr/>
          </p:nvSpPr>
          <p:spPr>
            <a:xfrm>
              <a:off x="1719376" y="1333160"/>
              <a:ext cx="16182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Very Satisfied</a:t>
              </a:r>
            </a:p>
          </p:txBody>
        </p:sp>
        <p:grpSp>
          <p:nvGrpSpPr>
            <p:cNvPr id="10" name="chart"/>
            <p:cNvGrpSpPr/>
            <p:nvPr/>
          </p:nvGrpSpPr>
          <p:grpSpPr>
            <a:xfrm>
              <a:off x="830708" y="1919782"/>
              <a:ext cx="3395628" cy="2588437"/>
              <a:chOff x="802673" y="1650821"/>
              <a:chExt cx="1226772" cy="1035609"/>
            </a:xfrm>
          </p:grpSpPr>
          <p:graphicFrame>
            <p:nvGraphicFramePr>
              <p:cNvPr id="11" name="donutChart">
                <a:extLst>
                  <a:ext uri="{FF2B5EF4-FFF2-40B4-BE49-F238E27FC236}">
                    <a16:creationId xmlns:a16="http://schemas.microsoft.com/office/drawing/2014/main" id="{3B219722-DB7A-41EA-8600-C8954EC8BE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1445434"/>
                  </p:ext>
                </p:extLst>
              </p:nvPr>
            </p:nvGraphicFramePr>
            <p:xfrm>
              <a:off x="802673" y="1650821"/>
              <a:ext cx="1226772" cy="10356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sp>
            <p:nvSpPr>
              <p:cNvPr id="12" name="label"/>
              <p:cNvSpPr/>
              <p:nvPr/>
            </p:nvSpPr>
            <p:spPr>
              <a:xfrm>
                <a:off x="1264558" y="2088431"/>
                <a:ext cx="303002" cy="147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79.5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</p:grpSp>
        <p:sp>
          <p:nvSpPr>
            <p:cNvPr id="113" name="custom2Text">
              <a:extLst>
                <a:ext uri="{FF2B5EF4-FFF2-40B4-BE49-F238E27FC236}">
                  <a16:creationId xmlns:a16="http://schemas.microsoft.com/office/drawing/2014/main" id="{2DAB0E65-D602-4582-9F7E-398CA00C9380}"/>
                </a:ext>
              </a:extLst>
            </p:cNvPr>
            <p:cNvSpPr/>
            <p:nvPr/>
          </p:nvSpPr>
          <p:spPr>
            <a:xfrm>
              <a:off x="1909239" y="5557115"/>
              <a:ext cx="21198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</a:t>
              </a:r>
              <a:r>
                <a:rPr lang="en-GB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_base2_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custom1Text">
              <a:extLst>
                <a:ext uri="{FF2B5EF4-FFF2-40B4-BE49-F238E27FC236}">
                  <a16:creationId xmlns:a16="http://schemas.microsoft.com/office/drawing/2014/main" id="{E8120BD0-E5C5-4F8C-8A4F-9A39904DC49C}"/>
                </a:ext>
              </a:extLst>
            </p:cNvPr>
            <p:cNvSpPr/>
            <p:nvPr/>
          </p:nvSpPr>
          <p:spPr>
            <a:xfrm>
              <a:off x="1928055" y="4945606"/>
              <a:ext cx="20010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_base1_</a:t>
              </a:r>
            </a:p>
          </p:txBody>
        </p:sp>
        <p:sp>
          <p:nvSpPr>
            <p:cNvPr id="126" name="custom1Value">
              <a:extLst>
                <a:ext uri="{FF2B5EF4-FFF2-40B4-BE49-F238E27FC236}">
                  <a16:creationId xmlns:a16="http://schemas.microsoft.com/office/drawing/2014/main" id="{4F6959AA-11A3-4A79-9AFB-6125E7E4E173}"/>
                </a:ext>
              </a:extLst>
            </p:cNvPr>
            <p:cNvSpPr/>
            <p:nvPr/>
          </p:nvSpPr>
          <p:spPr>
            <a:xfrm>
              <a:off x="4133007" y="4978627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113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custom2Value">
              <a:extLst>
                <a:ext uri="{FF2B5EF4-FFF2-40B4-BE49-F238E27FC236}">
                  <a16:creationId xmlns:a16="http://schemas.microsoft.com/office/drawing/2014/main" id="{95D5BE1C-EA97-476F-8D97-0F4C23ED91E8}"/>
                </a:ext>
              </a:extLst>
            </p:cNvPr>
            <p:cNvSpPr/>
            <p:nvPr/>
          </p:nvSpPr>
          <p:spPr>
            <a:xfrm>
              <a:off x="4162194" y="5624256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>
                  <a:solidFill>
                    <a:srgbClr val="00B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117</a:t>
              </a:r>
              <a:endParaRPr kumimoji="0" lang="en-GB" sz="11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78D54BF2-C099-4F96-AAF1-5E22D03C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98520" y="4766992"/>
              <a:ext cx="1194619" cy="1194619"/>
            </a:xfrm>
            <a:prstGeom prst="rect">
              <a:avLst/>
            </a:prstGeom>
          </p:spPr>
        </p:pic>
        <p:cxnSp>
          <p:nvCxnSpPr>
            <p:cNvPr id="111" name="connector">
              <a:extLst>
                <a:ext uri="{FF2B5EF4-FFF2-40B4-BE49-F238E27FC236}">
                  <a16:creationId xmlns:a16="http://schemas.microsoft.com/office/drawing/2014/main" id="{1BA00AA3-6281-4DE0-8A9E-08B3E4A4A470}"/>
                </a:ext>
              </a:extLst>
            </p:cNvPr>
            <p:cNvCxnSpPr>
              <a:cxnSpLocks/>
            </p:cNvCxnSpPr>
            <p:nvPr/>
          </p:nvCxnSpPr>
          <p:spPr>
            <a:xfrm>
              <a:off x="268217" y="966496"/>
              <a:ext cx="4677860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F753674B-AC6E-4A00-8176-9FFFA064A7AF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satisfaction">
            <a:extLst>
              <a:ext uri="{FF2B5EF4-FFF2-40B4-BE49-F238E27FC236}">
                <a16:creationId xmlns:a16="http://schemas.microsoft.com/office/drawing/2014/main" id="{39903D02-8B37-4659-A74E-5F3E6B3EE60B}"/>
              </a:ext>
            </a:extLst>
          </p:cNvPr>
          <p:cNvGrpSpPr/>
          <p:nvPr/>
        </p:nvGrpSpPr>
        <p:grpSpPr>
          <a:xfrm>
            <a:off x="4960798" y="966496"/>
            <a:ext cx="7063238" cy="5735569"/>
            <a:chOff x="4960798" y="966496"/>
            <a:chExt cx="7063238" cy="5735569"/>
          </a:xfrm>
        </p:grpSpPr>
        <p:cxnSp>
          <p:nvCxnSpPr>
            <p:cNvPr id="119" name="connector">
              <a:extLst>
                <a:ext uri="{FF2B5EF4-FFF2-40B4-BE49-F238E27FC236}">
                  <a16:creationId xmlns:a16="http://schemas.microsoft.com/office/drawing/2014/main" id="{6F556763-DEE7-4036-AA07-E5602FE0D639}"/>
                </a:ext>
              </a:extLst>
            </p:cNvPr>
            <p:cNvCxnSpPr>
              <a:cxnSpLocks/>
            </p:cNvCxnSpPr>
            <p:nvPr/>
          </p:nvCxnSpPr>
          <p:spPr>
            <a:xfrm>
              <a:off x="4960798" y="966496"/>
              <a:ext cx="6956547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1">
              <a:extLst>
                <a:ext uri="{FF2B5EF4-FFF2-40B4-BE49-F238E27FC236}">
                  <a16:creationId xmlns:a16="http://schemas.microsoft.com/office/drawing/2014/main" id="{B34FE233-AB3F-496C-8FC0-79D8B7202E35}"/>
                </a:ext>
              </a:extLst>
            </p:cNvPr>
            <p:cNvGrpSpPr/>
            <p:nvPr/>
          </p:nvGrpSpPr>
          <p:grpSpPr>
            <a:xfrm>
              <a:off x="5078183" y="1044000"/>
              <a:ext cx="3474278" cy="1804676"/>
              <a:chOff x="5080438" y="927695"/>
              <a:chExt cx="3474278" cy="1804676"/>
            </a:xfrm>
          </p:grpSpPr>
          <p:sp>
            <p:nvSpPr>
              <p:cNvPr id="66" name="custom2Text">
                <a:extLst>
                  <a:ext uri="{FF2B5EF4-FFF2-40B4-BE49-F238E27FC236}">
                    <a16:creationId xmlns:a16="http://schemas.microsoft.com/office/drawing/2014/main" id="{16530FD7-97E1-4A35-9640-5CC7742D37BD}"/>
                  </a:ext>
                </a:extLst>
              </p:cNvPr>
              <p:cNvSpPr/>
              <p:nvPr/>
            </p:nvSpPr>
            <p:spPr>
              <a:xfrm>
                <a:off x="5080438" y="2159173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</a:t>
                </a: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_base2_</a:t>
                </a:r>
              </a:p>
            </p:txBody>
          </p:sp>
          <p:sp>
            <p:nvSpPr>
              <p:cNvPr id="67" name="custom1Text">
                <a:extLst>
                  <a:ext uri="{FF2B5EF4-FFF2-40B4-BE49-F238E27FC236}">
                    <a16:creationId xmlns:a16="http://schemas.microsoft.com/office/drawing/2014/main" id="{270A650C-3CD9-46FD-8861-3F3F20080E6A}"/>
                  </a:ext>
                </a:extLst>
              </p:cNvPr>
              <p:cNvSpPr/>
              <p:nvPr/>
            </p:nvSpPr>
            <p:spPr>
              <a:xfrm>
                <a:off x="5080438" y="1669340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68" name="custom1Chart">
                <a:extLst>
                  <a:ext uri="{FF2B5EF4-FFF2-40B4-BE49-F238E27FC236}">
                    <a16:creationId xmlns:a16="http://schemas.microsoft.com/office/drawing/2014/main" id="{01CB06E9-1E5D-4BB4-AB02-9125AAAFBA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55766907"/>
                  </p:ext>
                </p:extLst>
              </p:nvPr>
            </p:nvGraphicFramePr>
            <p:xfrm>
              <a:off x="5109546" y="1746785"/>
              <a:ext cx="2799969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69" name="custom2Chart">
                <a:extLst>
                  <a:ext uri="{FF2B5EF4-FFF2-40B4-BE49-F238E27FC236}">
                    <a16:creationId xmlns:a16="http://schemas.microsoft.com/office/drawing/2014/main" id="{82DAEB14-4F59-4A07-A9B7-3997F61CDE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8706794"/>
                  </p:ext>
                </p:extLst>
              </p:nvPr>
            </p:nvGraphicFramePr>
            <p:xfrm>
              <a:off x="5110655" y="2235997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sp>
            <p:nvSpPr>
              <p:cNvPr id="70" name="custom2Value">
                <a:extLst>
                  <a:ext uri="{FF2B5EF4-FFF2-40B4-BE49-F238E27FC236}">
                    <a16:creationId xmlns:a16="http://schemas.microsoft.com/office/drawing/2014/main" id="{60F7EAD3-53E3-43E8-980C-5DA8E8148E35}"/>
                  </a:ext>
                </a:extLst>
              </p:cNvPr>
              <p:cNvSpPr/>
              <p:nvPr/>
            </p:nvSpPr>
            <p:spPr>
              <a:xfrm>
                <a:off x="7799493" y="2369342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02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custom1Value">
                <a:extLst>
                  <a:ext uri="{FF2B5EF4-FFF2-40B4-BE49-F238E27FC236}">
                    <a16:creationId xmlns:a16="http://schemas.microsoft.com/office/drawing/2014/main" id="{DFA93690-A740-46FB-A78E-94531DF6F0F7}"/>
                  </a:ext>
                </a:extLst>
              </p:cNvPr>
              <p:cNvSpPr/>
              <p:nvPr/>
            </p:nvSpPr>
            <p:spPr>
              <a:xfrm>
                <a:off x="7795255" y="1855241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101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label">
                <a:extLst>
                  <a:ext uri="{FF2B5EF4-FFF2-40B4-BE49-F238E27FC236}">
                    <a16:creationId xmlns:a16="http://schemas.microsoft.com/office/drawing/2014/main" id="{44D0AF8F-17C0-4FEB-AEE2-D8EA61AAEC04}"/>
                  </a:ext>
                </a:extLst>
              </p:cNvPr>
              <p:cNvSpPr/>
              <p:nvPr/>
            </p:nvSpPr>
            <p:spPr>
              <a:xfrm>
                <a:off x="7345093" y="1094743"/>
                <a:ext cx="7742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97.2%</a:t>
                </a:r>
              </a:p>
            </p:txBody>
          </p:sp>
          <p:pic>
            <p:nvPicPr>
              <p:cNvPr id="13" name="img">
                <a:extLst>
                  <a:ext uri="{FF2B5EF4-FFF2-40B4-BE49-F238E27FC236}">
                    <a16:creationId xmlns:a16="http://schemas.microsoft.com/office/drawing/2014/main" id="{217D0C4F-40C7-4F5F-9AC8-930661E2D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26122" y="927695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08" name="text">
                <a:extLst>
                  <a:ext uri="{FF2B5EF4-FFF2-40B4-BE49-F238E27FC236}">
                    <a16:creationId xmlns:a16="http://schemas.microsoft.com/office/drawing/2014/main" id="{071401F0-01B3-4C1F-845D-A3DA1571D2B7}"/>
                  </a:ext>
                </a:extLst>
              </p:cNvPr>
              <p:cNvSpPr/>
              <p:nvPr/>
            </p:nvSpPr>
            <p:spPr>
              <a:xfrm>
                <a:off x="5745241" y="998460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Product Selection</a:t>
                </a:r>
              </a:p>
            </p:txBody>
          </p:sp>
        </p:grpSp>
        <p:grpSp>
          <p:nvGrpSpPr>
            <p:cNvPr id="9" name="3">
              <a:extLst>
                <a:ext uri="{FF2B5EF4-FFF2-40B4-BE49-F238E27FC236}">
                  <a16:creationId xmlns:a16="http://schemas.microsoft.com/office/drawing/2014/main" id="{1F6E071F-8C22-44BC-9765-AF82E6A8EF38}"/>
                </a:ext>
              </a:extLst>
            </p:cNvPr>
            <p:cNvGrpSpPr/>
            <p:nvPr/>
          </p:nvGrpSpPr>
          <p:grpSpPr>
            <a:xfrm>
              <a:off x="5083750" y="2916000"/>
              <a:ext cx="3554318" cy="1783687"/>
              <a:chOff x="5083750" y="2799886"/>
              <a:chExt cx="3554318" cy="1783687"/>
            </a:xfrm>
          </p:grpSpPr>
          <p:sp>
            <p:nvSpPr>
              <p:cNvPr id="132" name="custom2Text">
                <a:extLst>
                  <a:ext uri="{FF2B5EF4-FFF2-40B4-BE49-F238E27FC236}">
                    <a16:creationId xmlns:a16="http://schemas.microsoft.com/office/drawing/2014/main" id="{A8CEDDE1-F208-4EA3-9D26-24914FE0A55A}"/>
                  </a:ext>
                </a:extLst>
              </p:cNvPr>
              <p:cNvSpPr/>
              <p:nvPr/>
            </p:nvSpPr>
            <p:spPr>
              <a:xfrm>
                <a:off x="5083750" y="4003522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33" name="custom1Text">
                <a:extLst>
                  <a:ext uri="{FF2B5EF4-FFF2-40B4-BE49-F238E27FC236}">
                    <a16:creationId xmlns:a16="http://schemas.microsoft.com/office/drawing/2014/main" id="{0A0360B4-84D2-4312-95F1-F733B54E4230}"/>
                  </a:ext>
                </a:extLst>
              </p:cNvPr>
              <p:cNvSpPr/>
              <p:nvPr/>
            </p:nvSpPr>
            <p:spPr>
              <a:xfrm>
                <a:off x="5083750" y="3513689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35" name="custom1Chart">
                <a:extLst>
                  <a:ext uri="{FF2B5EF4-FFF2-40B4-BE49-F238E27FC236}">
                    <a16:creationId xmlns:a16="http://schemas.microsoft.com/office/drawing/2014/main" id="{4D573CCD-13DD-424B-B93C-14CF6DF963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7182708"/>
                  </p:ext>
                </p:extLst>
              </p:nvPr>
            </p:nvGraphicFramePr>
            <p:xfrm>
              <a:off x="5108400" y="364386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aphicFrame>
            <p:nvGraphicFramePr>
              <p:cNvPr id="137" name="custom2Chart">
                <a:extLst>
                  <a:ext uri="{FF2B5EF4-FFF2-40B4-BE49-F238E27FC236}">
                    <a16:creationId xmlns:a16="http://schemas.microsoft.com/office/drawing/2014/main" id="{CA42170F-1052-40C5-9195-37295608D2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2224373"/>
                  </p:ext>
                </p:extLst>
              </p:nvPr>
            </p:nvGraphicFramePr>
            <p:xfrm>
              <a:off x="5108400" y="408719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sp>
            <p:nvSpPr>
              <p:cNvPr id="139" name="custom2Value">
                <a:extLst>
                  <a:ext uri="{FF2B5EF4-FFF2-40B4-BE49-F238E27FC236}">
                    <a16:creationId xmlns:a16="http://schemas.microsoft.com/office/drawing/2014/main" id="{E39FB4B0-62DE-4F79-923C-AFDBDE378802}"/>
                  </a:ext>
                </a:extLst>
              </p:cNvPr>
              <p:cNvSpPr/>
              <p:nvPr/>
            </p:nvSpPr>
            <p:spPr>
              <a:xfrm>
                <a:off x="7882845" y="4209754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108</a:t>
                </a:r>
              </a:p>
            </p:txBody>
          </p:sp>
          <p:sp>
            <p:nvSpPr>
              <p:cNvPr id="148" name="custom1Value">
                <a:extLst>
                  <a:ext uri="{FF2B5EF4-FFF2-40B4-BE49-F238E27FC236}">
                    <a16:creationId xmlns:a16="http://schemas.microsoft.com/office/drawing/2014/main" id="{655E3810-851A-4A18-B36F-42BF143DD050}"/>
                  </a:ext>
                </a:extLst>
              </p:cNvPr>
              <p:cNvSpPr/>
              <p:nvPr/>
            </p:nvSpPr>
            <p:spPr>
              <a:xfrm>
                <a:off x="7882845" y="3677643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104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label">
                <a:extLst>
                  <a:ext uri="{FF2B5EF4-FFF2-40B4-BE49-F238E27FC236}">
                    <a16:creationId xmlns:a16="http://schemas.microsoft.com/office/drawing/2014/main" id="{AF2D5C89-1DA2-4C4C-AC46-AB853B3CC1D4}"/>
                  </a:ext>
                </a:extLst>
              </p:cNvPr>
              <p:cNvSpPr/>
              <p:nvPr/>
            </p:nvSpPr>
            <p:spPr>
              <a:xfrm>
                <a:off x="7334107" y="2969384"/>
                <a:ext cx="802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94.1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pic>
            <p:nvPicPr>
              <p:cNvPr id="16" name="img">
                <a:extLst>
                  <a:ext uri="{FF2B5EF4-FFF2-40B4-BE49-F238E27FC236}">
                    <a16:creationId xmlns:a16="http://schemas.microsoft.com/office/drawing/2014/main" id="{B863398F-950D-4515-9488-852B3BB90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43338" y="2799886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21" name="text">
                <a:extLst>
                  <a:ext uri="{FF2B5EF4-FFF2-40B4-BE49-F238E27FC236}">
                    <a16:creationId xmlns:a16="http://schemas.microsoft.com/office/drawing/2014/main" id="{E936EB04-C524-497E-9079-D99676D6DA35}"/>
                  </a:ext>
                </a:extLst>
              </p:cNvPr>
              <p:cNvSpPr/>
              <p:nvPr/>
            </p:nvSpPr>
            <p:spPr>
              <a:xfrm>
                <a:off x="5748553" y="2943886"/>
                <a:ext cx="130262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  <p:grpSp>
          <p:nvGrpSpPr>
            <p:cNvPr id="14" name="4">
              <a:extLst>
                <a:ext uri="{FF2B5EF4-FFF2-40B4-BE49-F238E27FC236}">
                  <a16:creationId xmlns:a16="http://schemas.microsoft.com/office/drawing/2014/main" id="{4117E986-D790-46E9-8A29-57090CC7B777}"/>
                </a:ext>
              </a:extLst>
            </p:cNvPr>
            <p:cNvGrpSpPr/>
            <p:nvPr/>
          </p:nvGrpSpPr>
          <p:grpSpPr>
            <a:xfrm>
              <a:off x="8427600" y="2916000"/>
              <a:ext cx="3567741" cy="1785174"/>
              <a:chOff x="8427600" y="2683772"/>
              <a:chExt cx="3567741" cy="1785174"/>
            </a:xfrm>
          </p:grpSpPr>
          <p:sp>
            <p:nvSpPr>
              <p:cNvPr id="118" name="label">
                <a:extLst>
                  <a:ext uri="{FF2B5EF4-FFF2-40B4-BE49-F238E27FC236}">
                    <a16:creationId xmlns:a16="http://schemas.microsoft.com/office/drawing/2014/main" id="{A164D434-D155-4CD4-B766-8E1C3A64FF41}"/>
                  </a:ext>
                </a:extLst>
              </p:cNvPr>
              <p:cNvSpPr/>
              <p:nvPr/>
            </p:nvSpPr>
            <p:spPr>
              <a:xfrm>
                <a:off x="10859003" y="2852972"/>
                <a:ext cx="813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90.2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124" name="custom2Text">
                <a:extLst>
                  <a:ext uri="{FF2B5EF4-FFF2-40B4-BE49-F238E27FC236}">
                    <a16:creationId xmlns:a16="http://schemas.microsoft.com/office/drawing/2014/main" id="{DA67A530-CEE9-4A44-9BB9-38D7307454F2}"/>
                  </a:ext>
                </a:extLst>
              </p:cNvPr>
              <p:cNvSpPr/>
              <p:nvPr/>
            </p:nvSpPr>
            <p:spPr>
              <a:xfrm>
                <a:off x="8441023" y="3886172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25" name="custom1Text">
                <a:extLst>
                  <a:ext uri="{FF2B5EF4-FFF2-40B4-BE49-F238E27FC236}">
                    <a16:creationId xmlns:a16="http://schemas.microsoft.com/office/drawing/2014/main" id="{441F7D89-6130-4155-8727-A8DFEB1189E7}"/>
                  </a:ext>
                </a:extLst>
              </p:cNvPr>
              <p:cNvSpPr/>
              <p:nvPr/>
            </p:nvSpPr>
            <p:spPr>
              <a:xfrm>
                <a:off x="8441023" y="3396572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28" name="custom1Chart">
                <a:extLst>
                  <a:ext uri="{FF2B5EF4-FFF2-40B4-BE49-F238E27FC236}">
                    <a16:creationId xmlns:a16="http://schemas.microsoft.com/office/drawing/2014/main" id="{60814108-DCD3-4EE8-8C6C-EF11E7D966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2350554"/>
                  </p:ext>
                </p:extLst>
              </p:nvPr>
            </p:nvGraphicFramePr>
            <p:xfrm>
              <a:off x="8427600" y="3526172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129" name="custom2Chart">
                <a:extLst>
                  <a:ext uri="{FF2B5EF4-FFF2-40B4-BE49-F238E27FC236}">
                    <a16:creationId xmlns:a16="http://schemas.microsoft.com/office/drawing/2014/main" id="{23D12EFF-5C7A-413A-BF10-5435E7618C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4221326"/>
                  </p:ext>
                </p:extLst>
              </p:nvPr>
            </p:nvGraphicFramePr>
            <p:xfrm>
              <a:off x="8427600" y="3972572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  <p:sp>
            <p:nvSpPr>
              <p:cNvPr id="130" name="custom2Value">
                <a:extLst>
                  <a:ext uri="{FF2B5EF4-FFF2-40B4-BE49-F238E27FC236}">
                    <a16:creationId xmlns:a16="http://schemas.microsoft.com/office/drawing/2014/main" id="{6A96AB5E-F2B3-40ED-B75E-4A923526C8D9}"/>
                  </a:ext>
                </a:extLst>
              </p:cNvPr>
              <p:cNvSpPr/>
              <p:nvPr/>
            </p:nvSpPr>
            <p:spPr>
              <a:xfrm>
                <a:off x="11240118" y="4094972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custom1Value">
                <a:extLst>
                  <a:ext uri="{FF2B5EF4-FFF2-40B4-BE49-F238E27FC236}">
                    <a16:creationId xmlns:a16="http://schemas.microsoft.com/office/drawing/2014/main" id="{FE962FF3-E1F8-4FE7-A37C-B30421B81B9F}"/>
                  </a:ext>
                </a:extLst>
              </p:cNvPr>
              <p:cNvSpPr/>
              <p:nvPr/>
            </p:nvSpPr>
            <p:spPr>
              <a:xfrm>
                <a:off x="11240118" y="356217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img">
                <a:extLst>
                  <a:ext uri="{FF2B5EF4-FFF2-40B4-BE49-F238E27FC236}">
                    <a16:creationId xmlns:a16="http://schemas.microsoft.com/office/drawing/2014/main" id="{1CB22933-65FE-4937-A8A3-022B7F21D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72755" y="2683772"/>
                <a:ext cx="494490" cy="504000"/>
              </a:xfrm>
              <a:prstGeom prst="rect">
                <a:avLst/>
              </a:prstGeom>
            </p:spPr>
          </p:pic>
          <p:sp>
            <p:nvSpPr>
              <p:cNvPr id="122" name="text">
                <a:extLst>
                  <a:ext uri="{FF2B5EF4-FFF2-40B4-BE49-F238E27FC236}">
                    <a16:creationId xmlns:a16="http://schemas.microsoft.com/office/drawing/2014/main" id="{7D1D0BF4-9F41-49DF-972A-F9619CF6E8A4}"/>
                  </a:ext>
                </a:extLst>
              </p:cNvPr>
              <p:cNvSpPr/>
              <p:nvPr/>
            </p:nvSpPr>
            <p:spPr>
              <a:xfrm>
                <a:off x="9131245" y="2719772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Checkout Experience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5">
              <a:extLst>
                <a:ext uri="{FF2B5EF4-FFF2-40B4-BE49-F238E27FC236}">
                  <a16:creationId xmlns:a16="http://schemas.microsoft.com/office/drawing/2014/main" id="{F65E71E6-6393-4DB4-8575-4520AD40FF92}"/>
                </a:ext>
              </a:extLst>
            </p:cNvPr>
            <p:cNvGrpSpPr/>
            <p:nvPr/>
          </p:nvGrpSpPr>
          <p:grpSpPr>
            <a:xfrm>
              <a:off x="5080438" y="4752000"/>
              <a:ext cx="3554318" cy="1950065"/>
              <a:chOff x="5080438" y="4635886"/>
              <a:chExt cx="3554318" cy="1950065"/>
            </a:xfrm>
          </p:grpSpPr>
          <p:sp>
            <p:nvSpPr>
              <p:cNvPr id="174" name="custom2Text">
                <a:extLst>
                  <a:ext uri="{FF2B5EF4-FFF2-40B4-BE49-F238E27FC236}">
                    <a16:creationId xmlns:a16="http://schemas.microsoft.com/office/drawing/2014/main" id="{79C76DB7-209D-455A-9F4A-A9A3ED80F556}"/>
                  </a:ext>
                </a:extLst>
              </p:cNvPr>
              <p:cNvSpPr/>
              <p:nvPr/>
            </p:nvSpPr>
            <p:spPr>
              <a:xfrm>
                <a:off x="5080438" y="5843485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75" name="custom1Text">
                <a:extLst>
                  <a:ext uri="{FF2B5EF4-FFF2-40B4-BE49-F238E27FC236}">
                    <a16:creationId xmlns:a16="http://schemas.microsoft.com/office/drawing/2014/main" id="{7ABB776E-E0E0-4D00-9C88-E136E80A30B5}"/>
                  </a:ext>
                </a:extLst>
              </p:cNvPr>
              <p:cNvSpPr/>
              <p:nvPr/>
            </p:nvSpPr>
            <p:spPr>
              <a:xfrm>
                <a:off x="5080438" y="5353652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76" name="custom1Chart">
                <a:extLst>
                  <a:ext uri="{FF2B5EF4-FFF2-40B4-BE49-F238E27FC236}">
                    <a16:creationId xmlns:a16="http://schemas.microsoft.com/office/drawing/2014/main" id="{FDC133BD-3CD2-44F8-AF2C-6AB3D1AFF4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29913791"/>
                  </p:ext>
                </p:extLst>
              </p:nvPr>
            </p:nvGraphicFramePr>
            <p:xfrm>
              <a:off x="5108400" y="5444674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  <p:graphicFrame>
            <p:nvGraphicFramePr>
              <p:cNvPr id="177" name="custom2Chart">
                <a:extLst>
                  <a:ext uri="{FF2B5EF4-FFF2-40B4-BE49-F238E27FC236}">
                    <a16:creationId xmlns:a16="http://schemas.microsoft.com/office/drawing/2014/main" id="{447DB392-54FD-411F-90FF-062A87D1F5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7434726"/>
                  </p:ext>
                </p:extLst>
              </p:nvPr>
            </p:nvGraphicFramePr>
            <p:xfrm>
              <a:off x="5108400" y="6089577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3"/>
              </a:graphicData>
            </a:graphic>
          </p:graphicFrame>
          <p:sp>
            <p:nvSpPr>
              <p:cNvPr id="178" name="custom2Value">
                <a:extLst>
                  <a:ext uri="{FF2B5EF4-FFF2-40B4-BE49-F238E27FC236}">
                    <a16:creationId xmlns:a16="http://schemas.microsoft.com/office/drawing/2014/main" id="{76209FBB-E047-4B47-A97F-F3747BA283DF}"/>
                  </a:ext>
                </a:extLst>
              </p:cNvPr>
              <p:cNvSpPr/>
              <p:nvPr/>
            </p:nvSpPr>
            <p:spPr>
              <a:xfrm>
                <a:off x="7879533" y="6061937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3595E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103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custom1Value">
                <a:extLst>
                  <a:ext uri="{FF2B5EF4-FFF2-40B4-BE49-F238E27FC236}">
                    <a16:creationId xmlns:a16="http://schemas.microsoft.com/office/drawing/2014/main" id="{A3BC6C6E-2D6A-4D77-B3A2-E525A04E67DE}"/>
                  </a:ext>
                </a:extLst>
              </p:cNvPr>
              <p:cNvSpPr/>
              <p:nvPr/>
            </p:nvSpPr>
            <p:spPr>
              <a:xfrm>
                <a:off x="7879533" y="5529826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107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label">
                <a:extLst>
                  <a:ext uri="{FF2B5EF4-FFF2-40B4-BE49-F238E27FC236}">
                    <a16:creationId xmlns:a16="http://schemas.microsoft.com/office/drawing/2014/main" id="{6E0DCDC6-C973-4683-B0DC-FE30AC269214}"/>
                  </a:ext>
                </a:extLst>
              </p:cNvPr>
              <p:cNvSpPr/>
              <p:nvPr/>
            </p:nvSpPr>
            <p:spPr>
              <a:xfrm>
                <a:off x="7325698" y="4833623"/>
                <a:ext cx="813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83.7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pic>
            <p:nvPicPr>
              <p:cNvPr id="20" name="img">
                <a:extLst>
                  <a:ext uri="{FF2B5EF4-FFF2-40B4-BE49-F238E27FC236}">
                    <a16:creationId xmlns:a16="http://schemas.microsoft.com/office/drawing/2014/main" id="{571F5327-7199-4365-AD5D-924F9B68C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55181" y="4635886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34" name="text">
                <a:extLst>
                  <a:ext uri="{FF2B5EF4-FFF2-40B4-BE49-F238E27FC236}">
                    <a16:creationId xmlns:a16="http://schemas.microsoft.com/office/drawing/2014/main" id="{67658FF0-E7EA-4B93-A0B9-777E72F5ECF2}"/>
                  </a:ext>
                </a:extLst>
              </p:cNvPr>
              <p:cNvSpPr/>
              <p:nvPr/>
            </p:nvSpPr>
            <p:spPr>
              <a:xfrm>
                <a:off x="5745241" y="4840698"/>
                <a:ext cx="1302623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Atmosphere</a:t>
                </a:r>
              </a:p>
            </p:txBody>
          </p:sp>
        </p:grpSp>
        <p:grpSp>
          <p:nvGrpSpPr>
            <p:cNvPr id="17" name="6">
              <a:extLst>
                <a:ext uri="{FF2B5EF4-FFF2-40B4-BE49-F238E27FC236}">
                  <a16:creationId xmlns:a16="http://schemas.microsoft.com/office/drawing/2014/main" id="{231E70B6-5195-409A-BF11-3C0C6A194C60}"/>
                </a:ext>
              </a:extLst>
            </p:cNvPr>
            <p:cNvGrpSpPr/>
            <p:nvPr/>
          </p:nvGrpSpPr>
          <p:grpSpPr>
            <a:xfrm>
              <a:off x="8427600" y="4788000"/>
              <a:ext cx="3570116" cy="1786099"/>
              <a:chOff x="8427600" y="4671886"/>
              <a:chExt cx="3570116" cy="1786099"/>
            </a:xfrm>
          </p:grpSpPr>
          <p:sp>
            <p:nvSpPr>
              <p:cNvPr id="165" name="label">
                <a:extLst>
                  <a:ext uri="{FF2B5EF4-FFF2-40B4-BE49-F238E27FC236}">
                    <a16:creationId xmlns:a16="http://schemas.microsoft.com/office/drawing/2014/main" id="{B22C443C-67EB-4B7D-98B8-6E7FA9420434}"/>
                  </a:ext>
                </a:extLst>
              </p:cNvPr>
              <p:cNvSpPr/>
              <p:nvPr/>
            </p:nvSpPr>
            <p:spPr>
              <a:xfrm>
                <a:off x="10878690" y="4833623"/>
                <a:ext cx="778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87.5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168" name="custom2Text">
                <a:extLst>
                  <a:ext uri="{FF2B5EF4-FFF2-40B4-BE49-F238E27FC236}">
                    <a16:creationId xmlns:a16="http://schemas.microsoft.com/office/drawing/2014/main" id="{327230C9-99AD-461F-9D52-428E523981D7}"/>
                  </a:ext>
                </a:extLst>
              </p:cNvPr>
              <p:cNvSpPr/>
              <p:nvPr/>
            </p:nvSpPr>
            <p:spPr>
              <a:xfrm>
                <a:off x="8443398" y="5847427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169" name="custom1Text">
                <a:extLst>
                  <a:ext uri="{FF2B5EF4-FFF2-40B4-BE49-F238E27FC236}">
                    <a16:creationId xmlns:a16="http://schemas.microsoft.com/office/drawing/2014/main" id="{7A4B4CF3-B264-45AC-A5DD-CB51201091D0}"/>
                  </a:ext>
                </a:extLst>
              </p:cNvPr>
              <p:cNvSpPr/>
              <p:nvPr/>
            </p:nvSpPr>
            <p:spPr>
              <a:xfrm>
                <a:off x="8443398" y="5357594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70" name="custom1Chart">
                <a:extLst>
                  <a:ext uri="{FF2B5EF4-FFF2-40B4-BE49-F238E27FC236}">
                    <a16:creationId xmlns:a16="http://schemas.microsoft.com/office/drawing/2014/main" id="{1CE9F348-AAA8-4CDD-A619-BF441CA48D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7377926"/>
                  </p:ext>
                </p:extLst>
              </p:nvPr>
            </p:nvGraphicFramePr>
            <p:xfrm>
              <a:off x="8427600" y="5465470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5"/>
              </a:graphicData>
            </a:graphic>
          </p:graphicFrame>
          <p:graphicFrame>
            <p:nvGraphicFramePr>
              <p:cNvPr id="171" name="custom2Chart">
                <a:extLst>
                  <a:ext uri="{FF2B5EF4-FFF2-40B4-BE49-F238E27FC236}">
                    <a16:creationId xmlns:a16="http://schemas.microsoft.com/office/drawing/2014/main" id="{7A63DE26-C6C4-4266-AF80-F8268D75B5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6774334"/>
                  </p:ext>
                </p:extLst>
              </p:nvPr>
            </p:nvGraphicFramePr>
            <p:xfrm>
              <a:off x="8427600" y="5961611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6"/>
              </a:graphicData>
            </a:graphic>
          </p:graphicFrame>
          <p:sp>
            <p:nvSpPr>
              <p:cNvPr id="172" name="custom2Value">
                <a:extLst>
                  <a:ext uri="{FF2B5EF4-FFF2-40B4-BE49-F238E27FC236}">
                    <a16:creationId xmlns:a16="http://schemas.microsoft.com/office/drawing/2014/main" id="{380DB3B6-A53D-4020-B26A-76EC9D9942A0}"/>
                  </a:ext>
                </a:extLst>
              </p:cNvPr>
              <p:cNvSpPr/>
              <p:nvPr/>
            </p:nvSpPr>
            <p:spPr>
              <a:xfrm>
                <a:off x="11242493" y="6065879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73" name="custom1Value">
                <a:extLst>
                  <a:ext uri="{FF2B5EF4-FFF2-40B4-BE49-F238E27FC236}">
                    <a16:creationId xmlns:a16="http://schemas.microsoft.com/office/drawing/2014/main" id="{629F8A53-861C-444B-BE8A-389BDBA2FD58}"/>
                  </a:ext>
                </a:extLst>
              </p:cNvPr>
              <p:cNvSpPr/>
              <p:nvPr/>
            </p:nvSpPr>
            <p:spPr>
              <a:xfrm>
                <a:off x="11242493" y="553376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100</a:t>
                </a:r>
              </a:p>
            </p:txBody>
          </p:sp>
          <p:pic>
            <p:nvPicPr>
              <p:cNvPr id="22" name="img">
                <a:extLst>
                  <a:ext uri="{FF2B5EF4-FFF2-40B4-BE49-F238E27FC236}">
                    <a16:creationId xmlns:a16="http://schemas.microsoft.com/office/drawing/2014/main" id="{CDADF617-7A2F-43D0-9E27-FC3D64C1F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72755" y="4671886"/>
                <a:ext cx="494490" cy="504000"/>
              </a:xfrm>
              <a:prstGeom prst="rect">
                <a:avLst/>
              </a:prstGeom>
            </p:spPr>
          </p:pic>
          <p:sp>
            <p:nvSpPr>
              <p:cNvPr id="136" name="text">
                <a:extLst>
                  <a:ext uri="{FF2B5EF4-FFF2-40B4-BE49-F238E27FC236}">
                    <a16:creationId xmlns:a16="http://schemas.microsoft.com/office/drawing/2014/main" id="{0AE2D8EA-1C20-4EA5-AADC-D86D1EC6AA17}"/>
                  </a:ext>
                </a:extLst>
              </p:cNvPr>
              <p:cNvSpPr/>
              <p:nvPr/>
            </p:nvSpPr>
            <p:spPr>
              <a:xfrm>
                <a:off x="9131245" y="4835823"/>
                <a:ext cx="168124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Ease of Shopping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2">
              <a:extLst>
                <a:ext uri="{FF2B5EF4-FFF2-40B4-BE49-F238E27FC236}">
                  <a16:creationId xmlns:a16="http://schemas.microsoft.com/office/drawing/2014/main" id="{C1237E81-8AC5-481D-922A-3B8B523C96A6}"/>
                </a:ext>
              </a:extLst>
            </p:cNvPr>
            <p:cNvGrpSpPr/>
            <p:nvPr/>
          </p:nvGrpSpPr>
          <p:grpSpPr>
            <a:xfrm>
              <a:off x="8425775" y="1044000"/>
              <a:ext cx="3598261" cy="1817738"/>
              <a:chOff x="8428030" y="927695"/>
              <a:chExt cx="3598261" cy="1817738"/>
            </a:xfrm>
          </p:grpSpPr>
          <p:sp>
            <p:nvSpPr>
              <p:cNvPr id="74" name="label">
                <a:extLst>
                  <a:ext uri="{FF2B5EF4-FFF2-40B4-BE49-F238E27FC236}">
                    <a16:creationId xmlns:a16="http://schemas.microsoft.com/office/drawing/2014/main" id="{AAB0C74C-D40D-4F11-AC00-AB9FF79E8E6D}"/>
                  </a:ext>
                </a:extLst>
              </p:cNvPr>
              <p:cNvSpPr/>
              <p:nvPr/>
            </p:nvSpPr>
            <p:spPr>
              <a:xfrm>
                <a:off x="10865897" y="1094743"/>
                <a:ext cx="804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88.1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2" name="custom2Text">
                <a:extLst>
                  <a:ext uri="{FF2B5EF4-FFF2-40B4-BE49-F238E27FC236}">
                    <a16:creationId xmlns:a16="http://schemas.microsoft.com/office/drawing/2014/main" id="{8B984F3D-8E3E-447A-8012-D5F19F05CE1A}"/>
                  </a:ext>
                </a:extLst>
              </p:cNvPr>
              <p:cNvSpPr/>
              <p:nvPr/>
            </p:nvSpPr>
            <p:spPr>
              <a:xfrm>
                <a:off x="8443398" y="2159768"/>
                <a:ext cx="26647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">
                  <a:defRPr/>
                </a:pPr>
                <a:r>
                  <a:rPr lang="en-IN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_base2_</a:t>
                </a:r>
              </a:p>
            </p:txBody>
          </p:sp>
          <p:sp>
            <p:nvSpPr>
              <p:cNvPr id="98" name="custom1Text">
                <a:extLst>
                  <a:ext uri="{FF2B5EF4-FFF2-40B4-BE49-F238E27FC236}">
                    <a16:creationId xmlns:a16="http://schemas.microsoft.com/office/drawing/2014/main" id="{1B352507-CF25-4F27-ADB2-7221BE01C92F}"/>
                  </a:ext>
                </a:extLst>
              </p:cNvPr>
              <p:cNvSpPr/>
              <p:nvPr/>
            </p:nvSpPr>
            <p:spPr>
              <a:xfrm>
                <a:off x="8443398" y="1669935"/>
                <a:ext cx="24484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ctr">
                  <a:defRPr/>
                </a:pPr>
                <a:r>
                  <a:rPr lang="en-GB" sz="1200" dirty="0">
                    <a:solidFill>
                      <a:srgbClr val="333E48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Index v _base1_</a:t>
                </a:r>
              </a:p>
            </p:txBody>
          </p:sp>
          <p:graphicFrame>
            <p:nvGraphicFramePr>
              <p:cNvPr id="100" name="custom1Chart">
                <a:extLst>
                  <a:ext uri="{FF2B5EF4-FFF2-40B4-BE49-F238E27FC236}">
                    <a16:creationId xmlns:a16="http://schemas.microsoft.com/office/drawing/2014/main" id="{DE53508B-547E-4726-A689-D1D0E62FDA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3933570"/>
                  </p:ext>
                </p:extLst>
              </p:nvPr>
            </p:nvGraphicFramePr>
            <p:xfrm>
              <a:off x="8428030" y="1762054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8"/>
              </a:graphicData>
            </a:graphic>
          </p:graphicFrame>
          <p:graphicFrame>
            <p:nvGraphicFramePr>
              <p:cNvPr id="102" name="custom2Chart">
                <a:extLst>
                  <a:ext uri="{FF2B5EF4-FFF2-40B4-BE49-F238E27FC236}">
                    <a16:creationId xmlns:a16="http://schemas.microsoft.com/office/drawing/2014/main" id="{DACECE64-55E9-425B-AECB-3BEAD839EE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912517"/>
                  </p:ext>
                </p:extLst>
              </p:nvPr>
            </p:nvGraphicFramePr>
            <p:xfrm>
              <a:off x="8429855" y="2249059"/>
              <a:ext cx="2800800" cy="4963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9"/>
              </a:graphicData>
            </a:graphic>
          </p:graphicFrame>
          <p:sp>
            <p:nvSpPr>
              <p:cNvPr id="109" name="custom2Value">
                <a:extLst>
                  <a:ext uri="{FF2B5EF4-FFF2-40B4-BE49-F238E27FC236}">
                    <a16:creationId xmlns:a16="http://schemas.microsoft.com/office/drawing/2014/main" id="{EC660D40-EEC8-425E-A01F-B69E199EF749}"/>
                  </a:ext>
                </a:extLst>
              </p:cNvPr>
              <p:cNvSpPr/>
              <p:nvPr/>
            </p:nvSpPr>
            <p:spPr>
              <a:xfrm>
                <a:off x="11271068" y="2368673"/>
                <a:ext cx="75522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B05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108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stom1Value">
                <a:extLst>
                  <a:ext uri="{FF2B5EF4-FFF2-40B4-BE49-F238E27FC236}">
                    <a16:creationId xmlns:a16="http://schemas.microsoft.com/office/drawing/2014/main" id="{BFB7722D-BCCC-4CD1-9438-F894474027CF}"/>
                  </a:ext>
                </a:extLst>
              </p:cNvPr>
              <p:cNvSpPr/>
              <p:nvPr/>
            </p:nvSpPr>
            <p:spPr>
              <a:xfrm>
                <a:off x="11242493" y="1853873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106</a:t>
                </a:r>
              </a:p>
            </p:txBody>
          </p:sp>
          <p:sp>
            <p:nvSpPr>
              <p:cNvPr id="115" name="text">
                <a:extLst>
                  <a:ext uri="{FF2B5EF4-FFF2-40B4-BE49-F238E27FC236}">
                    <a16:creationId xmlns:a16="http://schemas.microsoft.com/office/drawing/2014/main" id="{988F4087-6730-49A1-AA90-8E17349C9DB8}"/>
                  </a:ext>
                </a:extLst>
              </p:cNvPr>
              <p:cNvSpPr/>
              <p:nvPr/>
            </p:nvSpPr>
            <p:spPr>
              <a:xfrm>
                <a:off x="9131245" y="989222"/>
                <a:ext cx="1302623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Product Pricing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5" name="img">
                <a:extLst>
                  <a:ext uri="{FF2B5EF4-FFF2-40B4-BE49-F238E27FC236}">
                    <a16:creationId xmlns:a16="http://schemas.microsoft.com/office/drawing/2014/main" id="{CE7EB7C9-1D1C-4526-8291-5A151FF39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66251" y="927695"/>
                <a:ext cx="504000" cy="504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4934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547752"/>
              </p:ext>
            </p:extLst>
          </p:nvPr>
        </p:nvGraphicFramePr>
        <p:xfrm>
          <a:off x="722142" y="816786"/>
          <a:ext cx="10747716" cy="54945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623422">
                <a:tc rowSpan="2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Channel Performance &amp; Trends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share of trips are commanded by the different retailer Channels and Outlets within the target channel?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of trips by Retailer channels and Outlets.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Share shift from previous year.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has the share changed from the past year?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I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06605"/>
                  </a:ext>
                </a:extLst>
              </a:tr>
              <a:tr h="623422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Who is the 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Demographic characteristics of the shopper?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Gender, Age, Ethnicity, HH Income, Parental Identification, Employment Status, Device Ownership, Primary shopper.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359043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Attitude Segments and Kohorts the shoppers belong to? </a:t>
                      </a:r>
                    </a:p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Attitude Statements do they identify most closely with?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shopper Attitude Segments.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2 Box Attitude Statements.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Kohorts distribution.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822312"/>
                  </a:ext>
                </a:extLst>
              </a:tr>
              <a:tr h="623422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other establishments/channels are frequented by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retailer’s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Cross Frequency for channels and top retailers in each channel.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07199"/>
                  </a:ext>
                </a:extLst>
              </a:tr>
              <a:tr h="62342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Path to Purchase and Trip Details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Path to Purchase for trips to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retailer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? What are the key characteristics of the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Snapshot of P2P dashboard.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Location Prior, Planning and Preparation, Trip Mission, Destination Items.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Visit Motivations, Reasons for Store Choice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Items Purchased, Impulse items, Expenditure, Checkout Method.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Overall Satisfaction and Satisfaction with Different Attributes.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422582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BAA18-53CE-4198-8528-A5F3A38F4D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1594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yramid1"/>
          <p:cNvGraphicFramePr/>
          <p:nvPr>
            <p:extLst>
              <p:ext uri="{D42A27DB-BD31-4B8C-83A1-F6EECF244321}">
                <p14:modId xmlns:p14="http://schemas.microsoft.com/office/powerpoint/2010/main" val="1503138814"/>
              </p:ext>
            </p:extLst>
          </p:nvPr>
        </p:nvGraphicFramePr>
        <p:xfrm>
          <a:off x="415867" y="2002771"/>
          <a:ext cx="5546704" cy="3967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42BE6B9-D83B-423C-98B2-167B70C89CAF}"/>
              </a:ext>
            </a:extLst>
          </p:cNvPr>
          <p:cNvSpPr/>
          <p:nvPr/>
        </p:nvSpPr>
        <p:spPr>
          <a:xfrm>
            <a:off x="271930" y="647367"/>
            <a:ext cx="10405306" cy="45176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6" name="pyramid2"/>
          <p:cNvGraphicFramePr/>
          <p:nvPr>
            <p:extLst>
              <p:ext uri="{D42A27DB-BD31-4B8C-83A1-F6EECF244321}">
                <p14:modId xmlns:p14="http://schemas.microsoft.com/office/powerpoint/2010/main" val="1131135854"/>
              </p:ext>
            </p:extLst>
          </p:nvPr>
        </p:nvGraphicFramePr>
        <p:xfrm>
          <a:off x="6105653" y="2038162"/>
          <a:ext cx="5597548" cy="3913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019FD-4A94-42CD-9188-975546B2A1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3" name="Title Slide">
            <a:extLst>
              <a:ext uri="{FF2B5EF4-FFF2-40B4-BE49-F238E27FC236}">
                <a16:creationId xmlns:a16="http://schemas.microsoft.com/office/drawing/2014/main" id="{98CBCB5F-46BE-4841-A2EC-1645ED89792D}"/>
              </a:ext>
            </a:extLst>
          </p:cNvPr>
          <p:cNvSpPr/>
          <p:nvPr/>
        </p:nvSpPr>
        <p:spPr>
          <a:xfrm>
            <a:off x="274319" y="275680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– </a:t>
            </a:r>
            <a:r>
              <a:rPr lang="en-US" b="1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FREQUENCY  FUNNEL (TRADE AREA BASE)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pyramidGap1">
            <a:extLst>
              <a:ext uri="{FF2B5EF4-FFF2-40B4-BE49-F238E27FC236}">
                <a16:creationId xmlns:a16="http://schemas.microsoft.com/office/drawing/2014/main" id="{0F439B7E-C2EA-4677-B5E4-3622C6C6F98E}"/>
              </a:ext>
            </a:extLst>
          </p:cNvPr>
          <p:cNvGrpSpPr/>
          <p:nvPr/>
        </p:nvGrpSpPr>
        <p:grpSpPr>
          <a:xfrm>
            <a:off x="5146227" y="2753659"/>
            <a:ext cx="694029" cy="2114551"/>
            <a:chOff x="5146227" y="2753659"/>
            <a:chExt cx="694029" cy="2114551"/>
          </a:xfrm>
        </p:grpSpPr>
        <p:sp>
          <p:nvSpPr>
            <p:cNvPr id="3" name="gap2"/>
            <p:cNvSpPr/>
            <p:nvPr/>
          </p:nvSpPr>
          <p:spPr>
            <a:xfrm>
              <a:off x="5146227" y="2753659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19.2%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ap1"/>
            <p:cNvSpPr/>
            <p:nvPr/>
          </p:nvSpPr>
          <p:spPr>
            <a:xfrm>
              <a:off x="5174657" y="3591859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78.1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ap0"/>
            <p:cNvSpPr/>
            <p:nvPr/>
          </p:nvSpPr>
          <p:spPr>
            <a:xfrm>
              <a:off x="5179567" y="4472922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69.3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pyramidGap2">
            <a:extLst>
              <a:ext uri="{FF2B5EF4-FFF2-40B4-BE49-F238E27FC236}">
                <a16:creationId xmlns:a16="http://schemas.microsoft.com/office/drawing/2014/main" id="{697FB61A-8735-40F9-8CE4-FCC391900D00}"/>
              </a:ext>
            </a:extLst>
          </p:cNvPr>
          <p:cNvGrpSpPr/>
          <p:nvPr/>
        </p:nvGrpSpPr>
        <p:grpSpPr>
          <a:xfrm>
            <a:off x="11009735" y="2791759"/>
            <a:ext cx="694029" cy="2114551"/>
            <a:chOff x="11009735" y="2791759"/>
            <a:chExt cx="694029" cy="2114551"/>
          </a:xfrm>
        </p:grpSpPr>
        <p:sp>
          <p:nvSpPr>
            <p:cNvPr id="10" name="gap2"/>
            <p:cNvSpPr/>
            <p:nvPr/>
          </p:nvSpPr>
          <p:spPr>
            <a:xfrm>
              <a:off x="11009735" y="2791759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15.5%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ap1"/>
            <p:cNvSpPr/>
            <p:nvPr/>
          </p:nvSpPr>
          <p:spPr>
            <a:xfrm>
              <a:off x="11038165" y="3629959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72.1%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ap0"/>
            <p:cNvSpPr/>
            <p:nvPr/>
          </p:nvSpPr>
          <p:spPr>
            <a:xfrm>
              <a:off x="11043075" y="4511022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60.9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905508" y="2263126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72913" y="2258358"/>
            <a:ext cx="1030288" cy="39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Conversion</a:t>
            </a:r>
            <a:endParaRPr kumimoji="0" lang="en-IN" sz="1200" b="1" i="0" u="sng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ailer"/>
          <p:cNvSpPr/>
          <p:nvPr/>
        </p:nvSpPr>
        <p:spPr>
          <a:xfrm>
            <a:off x="1551545" y="1572841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7-Eleven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87580" y="1506699"/>
            <a:ext cx="3412413" cy="2793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Average Competitive Set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6D6EAD-2C42-4332-87A1-2AFB7DF90F0C}"/>
              </a:ext>
            </a:extLst>
          </p:cNvPr>
          <p:cNvCxnSpPr/>
          <p:nvPr/>
        </p:nvCxnSpPr>
        <p:spPr>
          <a:xfrm>
            <a:off x="267855" y="644169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pyramidCurve">
            <a:extLst>
              <a:ext uri="{FF2B5EF4-FFF2-40B4-BE49-F238E27FC236}">
                <a16:creationId xmlns:a16="http://schemas.microsoft.com/office/drawing/2014/main" id="{C9A01F6B-79FD-485D-AD2E-2DB53F9941C0}"/>
              </a:ext>
            </a:extLst>
          </p:cNvPr>
          <p:cNvGrpSpPr/>
          <p:nvPr/>
        </p:nvGrpSpPr>
        <p:grpSpPr>
          <a:xfrm>
            <a:off x="4931489" y="2791759"/>
            <a:ext cx="207818" cy="2114551"/>
            <a:chOff x="4931489" y="2791759"/>
            <a:chExt cx="207818" cy="2114551"/>
          </a:xfrm>
        </p:grpSpPr>
        <p:sp>
          <p:nvSpPr>
            <p:cNvPr id="22" name="curve_3">
              <a:extLst>
                <a:ext uri="{FF2B5EF4-FFF2-40B4-BE49-F238E27FC236}">
                  <a16:creationId xmlns:a16="http://schemas.microsoft.com/office/drawing/2014/main" id="{B668E352-32DF-4129-96CE-DDD6F9DA4582}"/>
                </a:ext>
              </a:extLst>
            </p:cNvPr>
            <p:cNvSpPr/>
            <p:nvPr/>
          </p:nvSpPr>
          <p:spPr>
            <a:xfrm flipV="1">
              <a:off x="4931489" y="2791759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3" name="curve_2">
              <a:extLst>
                <a:ext uri="{FF2B5EF4-FFF2-40B4-BE49-F238E27FC236}">
                  <a16:creationId xmlns:a16="http://schemas.microsoft.com/office/drawing/2014/main" id="{B7C0230F-E09A-4915-8A59-99B7479F4588}"/>
                </a:ext>
              </a:extLst>
            </p:cNvPr>
            <p:cNvSpPr/>
            <p:nvPr/>
          </p:nvSpPr>
          <p:spPr>
            <a:xfrm flipV="1">
              <a:off x="4931489" y="3623724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24" name="curve_1">
              <a:extLst>
                <a:ext uri="{FF2B5EF4-FFF2-40B4-BE49-F238E27FC236}">
                  <a16:creationId xmlns:a16="http://schemas.microsoft.com/office/drawing/2014/main" id="{A5690CBB-3452-4D02-B982-6285E365532B}"/>
                </a:ext>
              </a:extLst>
            </p:cNvPr>
            <p:cNvSpPr/>
            <p:nvPr/>
          </p:nvSpPr>
          <p:spPr>
            <a:xfrm flipV="1">
              <a:off x="4931489" y="4511022"/>
              <a:ext cx="207818" cy="395288"/>
            </a:xfrm>
            <a:prstGeom prst="curvedLeftArrow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42D15BFB-38DD-4004-B9DA-C063E5AC6CB1}"/>
              </a:ext>
            </a:extLst>
          </p:cNvPr>
          <p:cNvSpPr/>
          <p:nvPr/>
        </p:nvSpPr>
        <p:spPr>
          <a:xfrm flipV="1">
            <a:off x="10783615" y="2834372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E814A934-628D-4A41-A8B2-D7FAF6627FF5}"/>
              </a:ext>
            </a:extLst>
          </p:cNvPr>
          <p:cNvSpPr/>
          <p:nvPr/>
        </p:nvSpPr>
        <p:spPr>
          <a:xfrm flipV="1">
            <a:off x="10783615" y="3666337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7EF05EC6-A6B9-4880-8D35-B18575AA4C0B}"/>
              </a:ext>
            </a:extLst>
          </p:cNvPr>
          <p:cNvSpPr/>
          <p:nvPr/>
        </p:nvSpPr>
        <p:spPr>
          <a:xfrm flipV="1">
            <a:off x="10783615" y="4553635"/>
            <a:ext cx="207818" cy="395288"/>
          </a:xfrm>
          <a:prstGeom prst="curved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F81980-F0EE-4652-AC1D-B5094FD22B9B}"/>
              </a:ext>
            </a:extLst>
          </p:cNvPr>
          <p:cNvSpPr/>
          <p:nvPr/>
        </p:nvSpPr>
        <p:spPr>
          <a:xfrm>
            <a:off x="254000" y="672295"/>
            <a:ext cx="11616271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cxnSp>
        <p:nvCxnSpPr>
          <p:cNvPr id="34" name="connector">
            <a:extLst>
              <a:ext uri="{FF2B5EF4-FFF2-40B4-BE49-F238E27FC236}">
                <a16:creationId xmlns:a16="http://schemas.microsoft.com/office/drawing/2014/main" id="{61A0DDFF-84B5-43F2-8A7E-FC829C0498EF}"/>
              </a:ext>
            </a:extLst>
          </p:cNvPr>
          <p:cNvCxnSpPr/>
          <p:nvPr/>
        </p:nvCxnSpPr>
        <p:spPr>
          <a:xfrm>
            <a:off x="268217" y="108707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mp1">
            <a:extLst>
              <a:ext uri="{FF2B5EF4-FFF2-40B4-BE49-F238E27FC236}">
                <a16:creationId xmlns:a16="http://schemas.microsoft.com/office/drawing/2014/main" id="{19F29CBF-955E-4CD9-85DF-533EB76492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000" y="5994000"/>
            <a:ext cx="504000" cy="504214"/>
          </a:xfrm>
          <a:prstGeom prst="rect">
            <a:avLst/>
          </a:prstGeom>
        </p:spPr>
      </p:pic>
      <p:pic>
        <p:nvPicPr>
          <p:cNvPr id="36" name="comp2">
            <a:extLst>
              <a:ext uri="{FF2B5EF4-FFF2-40B4-BE49-F238E27FC236}">
                <a16:creationId xmlns:a16="http://schemas.microsoft.com/office/drawing/2014/main" id="{13C277A4-8DA5-4D9B-A82C-9B0DCFAFC0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000" y="5994000"/>
            <a:ext cx="504000" cy="504000"/>
          </a:xfrm>
          <a:prstGeom prst="rect">
            <a:avLst/>
          </a:prstGeom>
        </p:spPr>
      </p:pic>
      <p:pic>
        <p:nvPicPr>
          <p:cNvPr id="37" name="comp3">
            <a:extLst>
              <a:ext uri="{FF2B5EF4-FFF2-40B4-BE49-F238E27FC236}">
                <a16:creationId xmlns:a16="http://schemas.microsoft.com/office/drawing/2014/main" id="{DAC55C78-B593-4121-8884-1ECC0A6C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58000" y="599400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comp4">
            <a:extLst>
              <a:ext uri="{FF2B5EF4-FFF2-40B4-BE49-F238E27FC236}">
                <a16:creationId xmlns:a16="http://schemas.microsoft.com/office/drawing/2014/main" id="{0058E34C-2F70-4118-845E-9A2E19CE7B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00" y="5994000"/>
            <a:ext cx="504000" cy="504000"/>
          </a:xfrm>
          <a:prstGeom prst="rect">
            <a:avLst/>
          </a:prstGeom>
        </p:spPr>
      </p:pic>
      <p:pic>
        <p:nvPicPr>
          <p:cNvPr id="39" name="comp5">
            <a:extLst>
              <a:ext uri="{FF2B5EF4-FFF2-40B4-BE49-F238E27FC236}">
                <a16:creationId xmlns:a16="http://schemas.microsoft.com/office/drawing/2014/main" id="{7B97E3A2-0D81-461C-A901-24315045AC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8000" y="5994000"/>
            <a:ext cx="504000" cy="504000"/>
          </a:xfrm>
          <a:prstGeom prst="rect">
            <a:avLst/>
          </a:prstGeom>
        </p:spPr>
      </p:pic>
      <p:pic>
        <p:nvPicPr>
          <p:cNvPr id="41" name="comp6">
            <a:extLst>
              <a:ext uri="{FF2B5EF4-FFF2-40B4-BE49-F238E27FC236}">
                <a16:creationId xmlns:a16="http://schemas.microsoft.com/office/drawing/2014/main" id="{006B331B-3DE0-4DF6-AE22-AD144BB7F5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8000" y="5994000"/>
            <a:ext cx="504000" cy="504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9F3053-3170-4D0E-8218-1ABD87C50A2E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meperiodTextbox">
            <a:extLst>
              <a:ext uri="{FF2B5EF4-FFF2-40B4-BE49-F238E27FC236}">
                <a16:creationId xmlns:a16="http://schemas.microsoft.com/office/drawing/2014/main" id="{585FA606-3F3D-4954-B391-ECE0D8BF1D00}"/>
              </a:ext>
            </a:extLst>
          </p:cNvPr>
          <p:cNvSpPr txBox="1"/>
          <p:nvPr/>
        </p:nvSpPr>
        <p:spPr>
          <a:xfrm>
            <a:off x="4439032" y="6763372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omp7" descr="Calendar&#10;&#10;Description automatically generated">
            <a:extLst>
              <a:ext uri="{FF2B5EF4-FFF2-40B4-BE49-F238E27FC236}">
                <a16:creationId xmlns:a16="http://schemas.microsoft.com/office/drawing/2014/main" id="{5E70F4F5-A552-4D48-8BEB-F85C5EAB4D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000" y="5994000"/>
            <a:ext cx="504000" cy="504000"/>
          </a:xfrm>
          <a:prstGeom prst="rect">
            <a:avLst/>
          </a:prstGeom>
        </p:spPr>
      </p:pic>
      <p:pic>
        <p:nvPicPr>
          <p:cNvPr id="20" name="comp9" descr="Calendar&#10;&#10;Description automatically generated">
            <a:extLst>
              <a:ext uri="{FF2B5EF4-FFF2-40B4-BE49-F238E27FC236}">
                <a16:creationId xmlns:a16="http://schemas.microsoft.com/office/drawing/2014/main" id="{14A6EAF8-B9B3-4C69-A8CE-FB13B99A09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00" y="5994000"/>
            <a:ext cx="504000" cy="504000"/>
          </a:xfrm>
          <a:prstGeom prst="rect">
            <a:avLst/>
          </a:prstGeom>
        </p:spPr>
      </p:pic>
      <p:pic>
        <p:nvPicPr>
          <p:cNvPr id="29" name="comp8" descr="Calendar&#10;&#10;Description automatically generated">
            <a:extLst>
              <a:ext uri="{FF2B5EF4-FFF2-40B4-BE49-F238E27FC236}">
                <a16:creationId xmlns:a16="http://schemas.microsoft.com/office/drawing/2014/main" id="{9B91198A-C470-4361-9B83-43E939903E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5994000"/>
            <a:ext cx="504000" cy="504000"/>
          </a:xfrm>
          <a:prstGeom prst="rect">
            <a:avLst/>
          </a:prstGeom>
        </p:spPr>
      </p:pic>
      <p:pic>
        <p:nvPicPr>
          <p:cNvPr id="31" name="comp10" descr="Calendar&#10;&#10;Description automatically generated">
            <a:extLst>
              <a:ext uri="{FF2B5EF4-FFF2-40B4-BE49-F238E27FC236}">
                <a16:creationId xmlns:a16="http://schemas.microsoft.com/office/drawing/2014/main" id="{A2D615DB-1E11-4094-B9F8-7ACC87A191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00" y="5994000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mpetitorChart"/>
          <p:cNvGraphicFramePr/>
          <p:nvPr>
            <p:extLst>
              <p:ext uri="{D42A27DB-BD31-4B8C-83A1-F6EECF244321}">
                <p14:modId xmlns:p14="http://schemas.microsoft.com/office/powerpoint/2010/main" val="1596233427"/>
              </p:ext>
            </p:extLst>
          </p:nvPr>
        </p:nvGraphicFramePr>
        <p:xfrm>
          <a:off x="6417187" y="1111044"/>
          <a:ext cx="5234039" cy="477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THEY VISIT? (SHOPPER AND TRIP SHARE FOR </a:t>
            </a: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_retailer_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AND COMPETITOR SET)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654054"/>
            <a:ext cx="1067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\\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79263" y="6769100"/>
            <a:ext cx="312737" cy="177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retailerChart"/>
          <p:cNvGraphicFramePr/>
          <p:nvPr>
            <p:extLst>
              <p:ext uri="{D42A27DB-BD31-4B8C-83A1-F6EECF244321}">
                <p14:modId xmlns:p14="http://schemas.microsoft.com/office/powerpoint/2010/main" val="821479607"/>
              </p:ext>
            </p:extLst>
          </p:nvPr>
        </p:nvGraphicFramePr>
        <p:xfrm>
          <a:off x="350684" y="1135625"/>
          <a:ext cx="5460181" cy="4748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413571" y="5796420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Note: Yearly+ Base for shopper Frequencies</a:t>
            </a:r>
          </a:p>
        </p:txBody>
      </p:sp>
      <p:sp>
        <p:nvSpPr>
          <p:cNvPr id="36" name="timeperiodTextbox">
            <a:extLst>
              <a:ext uri="{FF2B5EF4-FFF2-40B4-BE49-F238E27FC236}">
                <a16:creationId xmlns:a16="http://schemas.microsoft.com/office/drawing/2014/main" id="{7C25B6B1-E4DC-4E7C-A12A-9FA0618A5E56}"/>
              </a:ext>
            </a:extLst>
          </p:cNvPr>
          <p:cNvSpPr txBox="1"/>
          <p:nvPr/>
        </p:nvSpPr>
        <p:spPr>
          <a:xfrm>
            <a:off x="4447412" y="676174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7A673-DF69-4AB1-996E-A3CA2C22B3F3}"/>
              </a:ext>
            </a:extLst>
          </p:cNvPr>
          <p:cNvSpPr/>
          <p:nvPr/>
        </p:nvSpPr>
        <p:spPr>
          <a:xfrm>
            <a:off x="459657" y="6047331"/>
            <a:ext cx="1607574" cy="412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Competitive Set –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nector">
            <a:extLst>
              <a:ext uri="{FF2B5EF4-FFF2-40B4-BE49-F238E27FC236}">
                <a16:creationId xmlns:a16="http://schemas.microsoft.com/office/drawing/2014/main" id="{47696FF3-0183-44DC-888F-D87A56D4D2FE}"/>
              </a:ext>
            </a:extLst>
          </p:cNvPr>
          <p:cNvCxnSpPr/>
          <p:nvPr/>
        </p:nvCxnSpPr>
        <p:spPr>
          <a:xfrm>
            <a:off x="268217" y="1005792"/>
            <a:ext cx="11616271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008161"/>
                </a:gs>
                <a:gs pos="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mp1">
            <a:extLst>
              <a:ext uri="{FF2B5EF4-FFF2-40B4-BE49-F238E27FC236}">
                <a16:creationId xmlns:a16="http://schemas.microsoft.com/office/drawing/2014/main" id="{0CD506E7-3851-4DE8-8D69-9041D1508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000" y="6048000"/>
            <a:ext cx="468000" cy="468000"/>
          </a:xfrm>
          <a:prstGeom prst="rect">
            <a:avLst/>
          </a:prstGeom>
        </p:spPr>
      </p:pic>
      <p:pic>
        <p:nvPicPr>
          <p:cNvPr id="25" name="comp2">
            <a:extLst>
              <a:ext uri="{FF2B5EF4-FFF2-40B4-BE49-F238E27FC236}">
                <a16:creationId xmlns:a16="http://schemas.microsoft.com/office/drawing/2014/main" id="{11E0A7DC-5185-496B-A99E-9640703C19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2000" y="6048000"/>
            <a:ext cx="468000" cy="468000"/>
          </a:xfrm>
          <a:prstGeom prst="rect">
            <a:avLst/>
          </a:prstGeom>
        </p:spPr>
      </p:pic>
      <p:pic>
        <p:nvPicPr>
          <p:cNvPr id="26" name="comp3">
            <a:extLst>
              <a:ext uri="{FF2B5EF4-FFF2-40B4-BE49-F238E27FC236}">
                <a16:creationId xmlns:a16="http://schemas.microsoft.com/office/drawing/2014/main" id="{CCE33861-9421-4003-BF55-09595B05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2000" y="604800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comp4">
            <a:extLst>
              <a:ext uri="{FF2B5EF4-FFF2-40B4-BE49-F238E27FC236}">
                <a16:creationId xmlns:a16="http://schemas.microsoft.com/office/drawing/2014/main" id="{74DEB834-62F5-42FA-A74B-89EA863026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2000" y="6048000"/>
            <a:ext cx="468000" cy="468000"/>
          </a:xfrm>
          <a:prstGeom prst="rect">
            <a:avLst/>
          </a:prstGeom>
        </p:spPr>
      </p:pic>
      <p:pic>
        <p:nvPicPr>
          <p:cNvPr id="28" name="comp5">
            <a:extLst>
              <a:ext uri="{FF2B5EF4-FFF2-40B4-BE49-F238E27FC236}">
                <a16:creationId xmlns:a16="http://schemas.microsoft.com/office/drawing/2014/main" id="{5B5EA4A5-8BB1-42D5-9DE0-3AD56AD54D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00" y="6047999"/>
            <a:ext cx="468000" cy="468000"/>
          </a:xfrm>
          <a:prstGeom prst="rect">
            <a:avLst/>
          </a:prstGeom>
        </p:spPr>
      </p:pic>
      <p:pic>
        <p:nvPicPr>
          <p:cNvPr id="29" name="comp6">
            <a:extLst>
              <a:ext uri="{FF2B5EF4-FFF2-40B4-BE49-F238E27FC236}">
                <a16:creationId xmlns:a16="http://schemas.microsoft.com/office/drawing/2014/main" id="{79D4BB47-9D9E-447A-8C95-353117ACC7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000" y="6048000"/>
            <a:ext cx="468000" cy="468000"/>
          </a:xfrm>
          <a:prstGeom prst="rect">
            <a:avLst/>
          </a:prstGeom>
        </p:spPr>
      </p:pic>
      <p:pic>
        <p:nvPicPr>
          <p:cNvPr id="3" name="comp7" descr="Calendar&#10;&#10;Description automatically generated">
            <a:extLst>
              <a:ext uri="{FF2B5EF4-FFF2-40B4-BE49-F238E27FC236}">
                <a16:creationId xmlns:a16="http://schemas.microsoft.com/office/drawing/2014/main" id="{26C105AD-FD01-41BC-B19B-FC369A771A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00" y="6048000"/>
            <a:ext cx="468000" cy="468000"/>
          </a:xfrm>
          <a:prstGeom prst="rect">
            <a:avLst/>
          </a:prstGeom>
        </p:spPr>
      </p:pic>
      <p:pic>
        <p:nvPicPr>
          <p:cNvPr id="6" name="comp8" descr="Calendar&#10;&#10;Description automatically generated">
            <a:extLst>
              <a:ext uri="{FF2B5EF4-FFF2-40B4-BE49-F238E27FC236}">
                <a16:creationId xmlns:a16="http://schemas.microsoft.com/office/drawing/2014/main" id="{729C198B-7C82-49D7-993B-6BDDAE31FA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00" y="6048000"/>
            <a:ext cx="468000" cy="468000"/>
          </a:xfrm>
          <a:prstGeom prst="rect">
            <a:avLst/>
          </a:prstGeom>
        </p:spPr>
      </p:pic>
      <p:pic>
        <p:nvPicPr>
          <p:cNvPr id="10" name="comp9" descr="Calendar&#10;&#10;Description automatically generated">
            <a:extLst>
              <a:ext uri="{FF2B5EF4-FFF2-40B4-BE49-F238E27FC236}">
                <a16:creationId xmlns:a16="http://schemas.microsoft.com/office/drawing/2014/main" id="{725E1217-6F2A-4CA4-8625-DA87AAE3FD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00" y="6048000"/>
            <a:ext cx="468000" cy="468000"/>
          </a:xfrm>
          <a:prstGeom prst="rect">
            <a:avLst/>
          </a:prstGeom>
        </p:spPr>
      </p:pic>
      <p:pic>
        <p:nvPicPr>
          <p:cNvPr id="12" name="comp10" descr="Calendar&#10;&#10;Description automatically generated">
            <a:extLst>
              <a:ext uri="{FF2B5EF4-FFF2-40B4-BE49-F238E27FC236}">
                <a16:creationId xmlns:a16="http://schemas.microsoft.com/office/drawing/2014/main" id="{3BB30A05-0968-4888-A1E5-7586EAD4F1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00" y="604800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033F6-E4C7-46BF-9C04-F8AD769739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294314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5FF71E9-7230-42AC-BBBA-921BCE21A8C5}"/>
              </a:ext>
            </a:extLst>
          </p:cNvPr>
          <p:cNvSpPr/>
          <p:nvPr/>
        </p:nvSpPr>
        <p:spPr>
          <a:xfrm>
            <a:off x="256309" y="1043425"/>
            <a:ext cx="11679382" cy="586587"/>
          </a:xfrm>
          <a:prstGeom prst="rect">
            <a:avLst/>
          </a:prstGeom>
          <a:solidFill>
            <a:srgbClr val="008161">
              <a:alpha val="5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99" dirty="0">
              <a:solidFill>
                <a:srgbClr val="FFFFFF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3908C-BB4A-4C76-8B68-998969E2AE3C}"/>
              </a:ext>
            </a:extLst>
          </p:cNvPr>
          <p:cNvSpPr txBox="1"/>
          <p:nvPr/>
        </p:nvSpPr>
        <p:spPr>
          <a:xfrm>
            <a:off x="687357" y="1084054"/>
            <a:ext cx="10855672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Strengths &amp; Opportunities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49E9F-6F6E-458E-83B9-B0DA59A62DA1}"/>
              </a:ext>
            </a:extLst>
          </p:cNvPr>
          <p:cNvSpPr txBox="1"/>
          <p:nvPr/>
        </p:nvSpPr>
        <p:spPr>
          <a:xfrm>
            <a:off x="5656746" y="3541121"/>
            <a:ext cx="823752" cy="369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799" b="1" dirty="0">
                <a:solidFill>
                  <a:srgbClr val="333E48"/>
                </a:solidFill>
                <a:latin typeface="Franklin Gothic Book" panose="020B0503020102020204" pitchFamily="34" charset="0"/>
              </a:rPr>
              <a:t>versus</a:t>
            </a:r>
          </a:p>
        </p:txBody>
      </p:sp>
      <p:pic>
        <p:nvPicPr>
          <p:cNvPr id="24" name="retailer">
            <a:extLst>
              <a:ext uri="{FF2B5EF4-FFF2-40B4-BE49-F238E27FC236}">
                <a16:creationId xmlns:a16="http://schemas.microsoft.com/office/drawing/2014/main" id="{F640F82A-A826-42EC-BEE9-C8DD93CE607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8000" y="2196000"/>
            <a:ext cx="1080000" cy="1080000"/>
          </a:xfrm>
          <a:prstGeom prst="rect">
            <a:avLst/>
          </a:prstGeom>
        </p:spPr>
      </p:pic>
      <p:pic>
        <p:nvPicPr>
          <p:cNvPr id="15" name="comp1">
            <a:extLst>
              <a:ext uri="{FF2B5EF4-FFF2-40B4-BE49-F238E27FC236}">
                <a16:creationId xmlns:a16="http://schemas.microsoft.com/office/drawing/2014/main" id="{29B30C53-4BB3-4926-A973-9FF023AD5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000" y="4212000"/>
            <a:ext cx="684000" cy="684000"/>
          </a:xfrm>
          <a:prstGeom prst="rect">
            <a:avLst/>
          </a:prstGeom>
        </p:spPr>
      </p:pic>
      <p:pic>
        <p:nvPicPr>
          <p:cNvPr id="22" name="comp2">
            <a:extLst>
              <a:ext uri="{FF2B5EF4-FFF2-40B4-BE49-F238E27FC236}">
                <a16:creationId xmlns:a16="http://schemas.microsoft.com/office/drawing/2014/main" id="{44524A9E-5CE6-4E84-8A7A-DAA01CD45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000" y="4212000"/>
            <a:ext cx="684000" cy="684000"/>
          </a:xfrm>
          <a:prstGeom prst="rect">
            <a:avLst/>
          </a:prstGeom>
        </p:spPr>
      </p:pic>
      <p:pic>
        <p:nvPicPr>
          <p:cNvPr id="23" name="comp3">
            <a:extLst>
              <a:ext uri="{FF2B5EF4-FFF2-40B4-BE49-F238E27FC236}">
                <a16:creationId xmlns:a16="http://schemas.microsoft.com/office/drawing/2014/main" id="{081FAE71-C80D-43A7-80AE-C7D6B0FD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6000" y="4212000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mp4">
            <a:extLst>
              <a:ext uri="{FF2B5EF4-FFF2-40B4-BE49-F238E27FC236}">
                <a16:creationId xmlns:a16="http://schemas.microsoft.com/office/drawing/2014/main" id="{9A5455D7-5D20-43B7-B7F5-12D46C6D22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2000" y="4212000"/>
            <a:ext cx="684000" cy="684000"/>
          </a:xfrm>
          <a:prstGeom prst="rect">
            <a:avLst/>
          </a:prstGeom>
        </p:spPr>
      </p:pic>
      <p:pic>
        <p:nvPicPr>
          <p:cNvPr id="26" name="comp5">
            <a:extLst>
              <a:ext uri="{FF2B5EF4-FFF2-40B4-BE49-F238E27FC236}">
                <a16:creationId xmlns:a16="http://schemas.microsoft.com/office/drawing/2014/main" id="{3871C0FF-8007-4F46-A8A6-EA675E876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00" y="4212000"/>
            <a:ext cx="684000" cy="684000"/>
          </a:xfrm>
          <a:prstGeom prst="rect">
            <a:avLst/>
          </a:prstGeom>
        </p:spPr>
      </p:pic>
      <p:pic>
        <p:nvPicPr>
          <p:cNvPr id="27" name="comp6">
            <a:extLst>
              <a:ext uri="{FF2B5EF4-FFF2-40B4-BE49-F238E27FC236}">
                <a16:creationId xmlns:a16="http://schemas.microsoft.com/office/drawing/2014/main" id="{C8546FAA-7164-46D8-BFCE-9F813108B0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000" y="4212000"/>
            <a:ext cx="684000" cy="684000"/>
          </a:xfrm>
          <a:prstGeom prst="rect">
            <a:avLst/>
          </a:prstGeom>
        </p:spPr>
      </p:pic>
      <p:pic>
        <p:nvPicPr>
          <p:cNvPr id="5" name="comp7" descr="Calendar&#10;&#10;Description automatically generated">
            <a:extLst>
              <a:ext uri="{FF2B5EF4-FFF2-40B4-BE49-F238E27FC236}">
                <a16:creationId xmlns:a16="http://schemas.microsoft.com/office/drawing/2014/main" id="{AE71ABE3-6EEB-4AEF-9A60-6FB635286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4212000"/>
            <a:ext cx="684000" cy="684000"/>
          </a:xfrm>
          <a:prstGeom prst="rect">
            <a:avLst/>
          </a:prstGeom>
        </p:spPr>
      </p:pic>
      <p:pic>
        <p:nvPicPr>
          <p:cNvPr id="7" name="comp8" descr="Calendar&#10;&#10;Description automatically generated">
            <a:extLst>
              <a:ext uri="{FF2B5EF4-FFF2-40B4-BE49-F238E27FC236}">
                <a16:creationId xmlns:a16="http://schemas.microsoft.com/office/drawing/2014/main" id="{8E7655C4-5B62-4F34-B004-9DD732C4B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00" y="4212000"/>
            <a:ext cx="684000" cy="684000"/>
          </a:xfrm>
          <a:prstGeom prst="rect">
            <a:avLst/>
          </a:prstGeom>
        </p:spPr>
      </p:pic>
      <p:pic>
        <p:nvPicPr>
          <p:cNvPr id="10" name="comp9" descr="Calendar&#10;&#10;Description automatically generated">
            <a:extLst>
              <a:ext uri="{FF2B5EF4-FFF2-40B4-BE49-F238E27FC236}">
                <a16:creationId xmlns:a16="http://schemas.microsoft.com/office/drawing/2014/main" id="{B7267ADC-BF53-4C22-B8BF-404650C01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4212000"/>
            <a:ext cx="684000" cy="684000"/>
          </a:xfrm>
          <a:prstGeom prst="rect">
            <a:avLst/>
          </a:prstGeom>
        </p:spPr>
      </p:pic>
      <p:pic>
        <p:nvPicPr>
          <p:cNvPr id="12" name="comp10" descr="Calendar&#10;&#10;Description automatically generated">
            <a:extLst>
              <a:ext uri="{FF2B5EF4-FFF2-40B4-BE49-F238E27FC236}">
                <a16:creationId xmlns:a16="http://schemas.microsoft.com/office/drawing/2014/main" id="{7A0AB8B7-1FA8-4436-9770-48E934E33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0" y="4218074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25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1" name="connector"/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PERCEPTION DOES SHOPPERS HAVE OF YOUR BRAND?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19415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GB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 err="1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Alberstons</a:t>
                      </a:r>
                      <a:endParaRPr lang="en-IN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63.5%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67.1%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44.4%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62.9%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45.9%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35.8%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41.7%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25.7%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13.7%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6.9%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9" name="timeperiodTextbox">
            <a:extLst>
              <a:ext uri="{FF2B5EF4-FFF2-40B4-BE49-F238E27FC236}">
                <a16:creationId xmlns:a16="http://schemas.microsoft.com/office/drawing/2014/main" id="{DE490B3C-781D-4525-B562-98D3416EB7D0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8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26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strengthGroup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strengthText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&gt;_m_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&lt; 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mn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_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ARE THE PERCEPTUAL STRENGTH &amp; OPPORTUNITIES OF YOUR OUTLET?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18126"/>
              </p:ext>
            </p:extLst>
          </p:nvPr>
        </p:nvGraphicFramePr>
        <p:xfrm>
          <a:off x="323919" y="1045785"/>
          <a:ext cx="11476432" cy="5498530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383871"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Alberston’s</a:t>
                      </a:r>
                      <a:endParaRPr lang="en-IN" sz="10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21.2%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498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6F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20" name="timeperiodTextbox">
            <a:extLst>
              <a:ext uri="{FF2B5EF4-FFF2-40B4-BE49-F238E27FC236}">
                <a16:creationId xmlns:a16="http://schemas.microsoft.com/office/drawing/2014/main" id="{600187C6-464A-4302-88FD-47322D4E8897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nector">
            <a:extLst>
              <a:ext uri="{FF2B5EF4-FFF2-40B4-BE49-F238E27FC236}">
                <a16:creationId xmlns:a16="http://schemas.microsoft.com/office/drawing/2014/main" id="{1A84D645-F616-4E1F-A1EA-BAB98684A2C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9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27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1" name="connector"/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PERCEPTION DOES SHOPPERS HAVE OF YOUR BRAND (GOOD PLACE TO SHOP IMAGERIES)?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08832"/>
              </p:ext>
            </p:extLst>
          </p:nvPr>
        </p:nvGraphicFramePr>
        <p:xfrm>
          <a:off x="266550" y="1044000"/>
          <a:ext cx="11616270" cy="5441212"/>
        </p:xfrm>
        <a:graphic>
          <a:graphicData uri="http://schemas.openxmlformats.org/drawingml/2006/table">
            <a:tbl>
              <a:tblPr/>
              <a:tblGrid>
                <a:gridCol w="411856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101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4487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GB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 err="1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Alberstons</a:t>
                      </a:r>
                      <a:endParaRPr lang="en-IN" sz="1000" b="1" i="0" u="none" strike="noStrike" kern="1200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000" b="1" i="0" u="none" strike="noStrike" kern="120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ALCOHOLIC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CARBONATED SOFT DRINKS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COLD BEVERAGES TO CONSUME IMMEDIATELY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HOT COFFEE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NON-ALCOHOLIC NON-CARBONATED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39.3%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DAIRY PRODUCTS AND EGGS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64.4%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DELI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BAKED GOODS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FRUITS AND VEGETABLES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65.7%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MEATS, POULTRY, AND SEAFOOD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364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READY-TO-EAT OR HEAT FOODS SUCH AS ROTISSERIE CHICKEN, PREPARED ENTREES, OR SIDE DISHES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71.2%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56.4%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REFRIGERATED OR FROZEN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80.0%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CANDY, GUM, OR MINTS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SNACK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BABY FOOD AND BABY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COSMETICS AND PERSONAL CARE SUCH AS RAZORS, SHAMPOO,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GASOLINE/DIESEL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57.6%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364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NON-GROCERY PRODUCTS SUCH AS CLOTHING, HOUSEWARES, TOYS, GREETING CARDS,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OVER-THE-COUNTER MEDICATIONS/FIRST-AID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PAPER GOODS AND CLEANING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33.7%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PET FOOD AND PET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32.9%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PRESCRIPTION DRUGS AND PHARMACY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STORE BRAND/PRIVATE LABEL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46.0%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20B250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 SERVICES (BANK, VIDEO RENTAL, EVENT TICKETS, ETC.)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8540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</a:tbl>
          </a:graphicData>
        </a:graphic>
      </p:graphicFrame>
      <p:sp>
        <p:nvSpPr>
          <p:cNvPr id="19" name="timeperiodTextbox">
            <a:extLst>
              <a:ext uri="{FF2B5EF4-FFF2-40B4-BE49-F238E27FC236}">
                <a16:creationId xmlns:a16="http://schemas.microsoft.com/office/drawing/2014/main" id="{DE490B3C-781D-4525-B562-98D3416EB7D0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6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28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50" y="639783"/>
            <a:ext cx="6366719" cy="3497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strengthGroup">
            <a:extLst>
              <a:ext uri="{FF2B5EF4-FFF2-40B4-BE49-F238E27FC236}">
                <a16:creationId xmlns:a16="http://schemas.microsoft.com/office/drawing/2014/main" id="{E32738E1-03B2-4567-B4EB-442845E102D2}"/>
              </a:ext>
            </a:extLst>
          </p:cNvPr>
          <p:cNvGrpSpPr/>
          <p:nvPr/>
        </p:nvGrpSpPr>
        <p:grpSpPr>
          <a:xfrm>
            <a:off x="254000" y="6536535"/>
            <a:ext cx="4114800" cy="175689"/>
            <a:chOff x="254000" y="6430025"/>
            <a:chExt cx="4114800" cy="175689"/>
          </a:xfrm>
        </p:grpSpPr>
        <p:sp>
          <p:nvSpPr>
            <p:cNvPr id="16" name="strengthText">
              <a:extLst>
                <a:ext uri="{FF2B5EF4-FFF2-40B4-BE49-F238E27FC236}">
                  <a16:creationId xmlns:a16="http://schemas.microsoft.com/office/drawing/2014/main" id="{CF8662ED-BA62-48E9-BF11-F310F570CED8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Note:    Strength &gt;_m_ </a:t>
              </a:r>
              <a:r>
                <a:rPr lang="en-IN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/        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Weakness &lt; 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mn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</a:rPr>
                <a:t>_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D5624B-73B7-4652-9E40-8F3F0182756E}"/>
                </a:ext>
              </a:extLst>
            </p:cNvPr>
            <p:cNvSpPr/>
            <p:nvPr/>
          </p:nvSpPr>
          <p:spPr>
            <a:xfrm>
              <a:off x="699956" y="6475287"/>
              <a:ext cx="66937" cy="85164"/>
            </a:xfrm>
            <a:prstGeom prst="rect">
              <a:avLst/>
            </a:prstGeom>
            <a:solidFill>
              <a:srgbClr val="DCEBD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05873-5C93-4320-944D-00C43B28B299}"/>
                </a:ext>
              </a:extLst>
            </p:cNvPr>
            <p:cNvSpPr/>
            <p:nvPr/>
          </p:nvSpPr>
          <p:spPr>
            <a:xfrm>
              <a:off x="1861967" y="6475287"/>
              <a:ext cx="64008" cy="85164"/>
            </a:xfrm>
            <a:prstGeom prst="rect">
              <a:avLst/>
            </a:prstGeom>
            <a:solidFill>
              <a:srgbClr val="FFC7CE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Title Slide">
            <a:extLst>
              <a:ext uri="{FF2B5EF4-FFF2-40B4-BE49-F238E27FC236}">
                <a16:creationId xmlns:a16="http://schemas.microsoft.com/office/drawing/2014/main" id="{9DC4532B-D466-4E62-86C5-65036C4A4CEE}"/>
              </a:ext>
            </a:extLst>
          </p:cNvPr>
          <p:cNvSpPr/>
          <p:nvPr/>
        </p:nvSpPr>
        <p:spPr>
          <a:xfrm>
            <a:off x="254000" y="241995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WHAT ARE THE PERCEPTUAL STRENGTH &amp; OPPORTUNITIES OF YOUR OUTLET (GOOD PLACE TO SHOP IMAGERIES)?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9BC-034D-4F16-B6B9-D52F462E56F3}"/>
              </a:ext>
            </a:extLst>
          </p:cNvPr>
          <p:cNvSpPr txBox="1"/>
          <p:nvPr/>
        </p:nvSpPr>
        <p:spPr>
          <a:xfrm>
            <a:off x="212858" y="6761749"/>
            <a:ext cx="39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036173-7989-4339-854A-447016FADFEE}"/>
              </a:ext>
            </a:extLst>
          </p:cNvPr>
          <p:cNvSpPr/>
          <p:nvPr/>
        </p:nvSpPr>
        <p:spPr>
          <a:xfrm>
            <a:off x="254001" y="672295"/>
            <a:ext cx="11040772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\\</a:t>
            </a:r>
          </a:p>
        </p:txBody>
      </p:sp>
      <p:graphicFrame>
        <p:nvGraphicFramePr>
          <p:cNvPr id="28" name="tbl">
            <a:extLst>
              <a:ext uri="{FF2B5EF4-FFF2-40B4-BE49-F238E27FC236}">
                <a16:creationId xmlns:a16="http://schemas.microsoft.com/office/drawing/2014/main" id="{C562DF62-C992-48C6-B845-67376567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39951"/>
              </p:ext>
            </p:extLst>
          </p:nvPr>
        </p:nvGraphicFramePr>
        <p:xfrm>
          <a:off x="333444" y="1036260"/>
          <a:ext cx="11476432" cy="5441224"/>
        </p:xfrm>
        <a:graphic>
          <a:graphicData uri="http://schemas.openxmlformats.org/drawingml/2006/table">
            <a:tbl>
              <a:tblPr/>
              <a:tblGrid>
                <a:gridCol w="4068983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473339661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20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</a:tblGrid>
              <a:tr h="412068"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Alberston’s</a:t>
                      </a:r>
                      <a:endParaRPr lang="en-IN" sz="10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ALDI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Circle 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Costco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CVS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Sam’s Club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ALCOHOLIC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CARBONATED SOFT DRINKS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11116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COLD BEVERAGES TO CONSUME IMMEDIATELY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-34.4%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-24.6%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08723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HOT COFFEE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1342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NON-ALCOHOLIC NON-CARBONATED BEVERAGES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2469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DAIRY PRODUCTS AND EGGS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-22.0%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66241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DELI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582675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BAKED GOODS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5192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FRUITS AND VEGETABLES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27515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FRESH MEATS, POULTRY, AND SEAFOOD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36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READY-TO-EAT OR HEAT FOODS SUCH AS ROTISSERIE CHICKEN, PREPARED ENTREES, OR SIDE DISHES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REFRIGERATED OR FROZEN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-28.7%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CANDY, GUM, OR MINTS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SNACK FOODS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-13.0%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BABY FOOD AND BABY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-0.8%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-8.6%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COSMETICS AND PERSONAL CARE SUCH AS RAZORS, SHAMPOO,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GASOLINE/DIESEL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-34.0%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-25.7%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-27.2%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36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NON-GROCERY PRODUCTS SUCH AS CLOTHING, HOUSEWARES, TOYS, GREETING CARDS, ETC.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-5.6%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OVER-THE-COUNTER MEDICATIONS/FIRST-AID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-15.1%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-6.3%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-7.1%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PAPER GOODS AND CLEANING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PET FOOD AND PET CARE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PRESCRIPTION DRUGS AND PHARMACY ITEMS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-16.2%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62.1%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-9.2%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STORE BRAND/PRIVATE LABEL PRODUCTS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-18.1%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-20.5%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12.4%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 SERVICES (BANK, VIDEO RENTAL, EVENT TICKETS, ETC.)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8.5%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-11.9%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8677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NONE OF THESE</a:t>
                      </a:r>
                    </a:p>
                  </a:txBody>
                  <a:tcPr marL="6350" marR="6350" marT="6350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-3.8%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8.6%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-22.8%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2.2%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-10.7%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</a:tbl>
          </a:graphicData>
        </a:graphic>
      </p:graphicFrame>
      <p:sp>
        <p:nvSpPr>
          <p:cNvPr id="20" name="timeperiodTextbox">
            <a:extLst>
              <a:ext uri="{FF2B5EF4-FFF2-40B4-BE49-F238E27FC236}">
                <a16:creationId xmlns:a16="http://schemas.microsoft.com/office/drawing/2014/main" id="{600187C6-464A-4302-88FD-47322D4E8897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nector">
            <a:extLst>
              <a:ext uri="{FF2B5EF4-FFF2-40B4-BE49-F238E27FC236}">
                <a16:creationId xmlns:a16="http://schemas.microsoft.com/office/drawing/2014/main" id="{1A84D645-F616-4E1F-A1EA-BAB98684A2C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9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3" name="tbl">
            <a:extLst>
              <a:ext uri="{FF2B5EF4-FFF2-40B4-BE49-F238E27FC236}">
                <a16:creationId xmlns:a16="http://schemas.microsoft.com/office/drawing/2014/main" id="{51AF2368-1443-4ADC-BAC0-47B0B2F3E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91471"/>
              </p:ext>
            </p:extLst>
          </p:nvPr>
        </p:nvGraphicFramePr>
        <p:xfrm>
          <a:off x="1214438" y="969708"/>
          <a:ext cx="6079913" cy="5440016"/>
        </p:xfrm>
        <a:graphic>
          <a:graphicData uri="http://schemas.openxmlformats.org/drawingml/2006/table">
            <a:tbl>
              <a:tblPr/>
              <a:tblGrid>
                <a:gridCol w="4686367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1393546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</a:tblGrid>
              <a:tr h="35366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Average Imagery Difference – </a:t>
                      </a:r>
                    </a:p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Monthly+ shoppers vs. Total Market (Trade Area)</a:t>
                      </a: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Coupon Policy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Fuel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2652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Sales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1904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Low Everyday Prices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12066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Provides Good Overall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9285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Carries High-Quality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39409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Selection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Unique Appealing Products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Rarely Runs Out Of Stock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Shopping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Pharmacy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Clean Restrooms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Good, Safe Parking Facilities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Store I Trust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Family-Friendly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Friendly, Comfortable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A Fun Place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A Familiar Layout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Easy, Quick Checkout Experience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Convenient Hours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Items Frequently Buy In Convenient Location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Good Place To Grab Quick Meal, Beverage, Snack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Conveniently Located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Easy To Get In And Out Of Quickly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Is Well-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Organised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/Easy To Shop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Offers One-Stop Shopping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Good Customer Service Policies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Helpful, Courteous, Knowledgeable Employees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6924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Has Product Demonstrations/Product Samples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3" name="Title Slide">
            <a:extLst>
              <a:ext uri="{FF2B5EF4-FFF2-40B4-BE49-F238E27FC236}">
                <a16:creationId xmlns:a16="http://schemas.microsoft.com/office/drawing/2014/main" id="{A1AD655C-8A09-4FBF-9010-52AD1F15AF4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PERCEPTIONS ARE MOST IMPORTANT TO REGULAR (MONTHLY+) SHOPPERS OF THE COMPETITIVE SET?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694CE2-90BF-4679-A4B3-486C59322B0F}"/>
              </a:ext>
            </a:extLst>
          </p:cNvPr>
          <p:cNvSpPr/>
          <p:nvPr/>
        </p:nvSpPr>
        <p:spPr>
          <a:xfrm>
            <a:off x="7939609" y="1475229"/>
            <a:ext cx="2590279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Higher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9CE08A-3BFF-484F-AAC1-1101D7147039}"/>
              </a:ext>
            </a:extLst>
          </p:cNvPr>
          <p:cNvSpPr/>
          <p:nvPr/>
        </p:nvSpPr>
        <p:spPr>
          <a:xfrm>
            <a:off x="7939608" y="5868441"/>
            <a:ext cx="2379305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Lower Among Monthly+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shoppers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253EE8-AD28-403B-B0A9-3CA8AFFB289B}"/>
              </a:ext>
            </a:extLst>
          </p:cNvPr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meperiodTextbox">
            <a:extLst>
              <a:ext uri="{FF2B5EF4-FFF2-40B4-BE49-F238E27FC236}">
                <a16:creationId xmlns:a16="http://schemas.microsoft.com/office/drawing/2014/main" id="{4643660F-3B23-44A1-B6CA-67E8A17FE9A1}"/>
              </a:ext>
            </a:extLst>
          </p:cNvPr>
          <p:cNvSpPr txBox="1"/>
          <p:nvPr/>
        </p:nvSpPr>
        <p:spPr>
          <a:xfrm>
            <a:off x="5110544" y="673488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EF920C3D-6077-4014-8EB1-1151CE0AAA77}"/>
              </a:ext>
            </a:extLst>
          </p:cNvPr>
          <p:cNvSpPr/>
          <p:nvPr/>
        </p:nvSpPr>
        <p:spPr>
          <a:xfrm>
            <a:off x="7422966" y="1442653"/>
            <a:ext cx="244786" cy="5061880"/>
          </a:xfrm>
          <a:prstGeom prst="upDownArrow">
            <a:avLst/>
          </a:prstGeom>
          <a:gradFill>
            <a:gsLst>
              <a:gs pos="0">
                <a:srgbClr val="008161"/>
              </a:gs>
              <a:gs pos="18000">
                <a:srgbClr val="008161"/>
              </a:gs>
              <a:gs pos="35000">
                <a:srgbClr val="008161"/>
              </a:gs>
              <a:gs pos="50000">
                <a:schemeClr val="bg1"/>
              </a:gs>
              <a:gs pos="82500">
                <a:srgbClr val="008161"/>
              </a:gs>
              <a:gs pos="65000">
                <a:srgbClr val="008161"/>
              </a:gs>
              <a:gs pos="100000">
                <a:srgbClr val="00816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cxnSp>
        <p:nvCxnSpPr>
          <p:cNvPr id="16" name="connector">
            <a:extLst>
              <a:ext uri="{FF2B5EF4-FFF2-40B4-BE49-F238E27FC236}">
                <a16:creationId xmlns:a16="http://schemas.microsoft.com/office/drawing/2014/main" id="{AFA3DE10-8EF9-4AD9-B538-BE2334F0ECA0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3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5BD10-5900-4AEA-8FB1-5D4F8EB0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76054"/>
              </p:ext>
            </p:extLst>
          </p:nvPr>
        </p:nvGraphicFramePr>
        <p:xfrm>
          <a:off x="722142" y="816785"/>
          <a:ext cx="10747716" cy="42608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7447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4853354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346915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72010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95059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Shares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often do people visit this 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shoppers within this retailer trade area, comparison with average of selected competitor set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Yearly+ shoppers and Trips. Comparison with average of selected competitor set.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35542"/>
                  </a:ext>
                </a:extLst>
              </a:tr>
              <a:tr h="15843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Strengths and Opportunities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shopper perceptions/ imageries about this retailer? Which are the strong attributes of this retailer and which can be improved?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Store Imageries for this establishment along with selected competitors.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 and Weakness measured among competitors.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Relative importance of different perceptions among frequent shoppers.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Best in Class outlet for each imagery statement among competitors, Gap with this establishment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73934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Beverage Categories, Brands, Manufacturers and Ingredients consumed/purchased from this retailer?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Beverage Brands Consumed among Key categories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Consumption by Manufacturers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 Ingredients Purchased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</a:tbl>
          </a:graphicData>
        </a:graphic>
      </p:graphicFrame>
      <p:sp>
        <p:nvSpPr>
          <p:cNvPr id="3" name="Title Slide">
            <a:extLst>
              <a:ext uri="{FF2B5EF4-FFF2-40B4-BE49-F238E27FC236}">
                <a16:creationId xmlns:a16="http://schemas.microsoft.com/office/drawing/2014/main" id="{2F839415-C1B0-4506-8C89-657C92502031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</p:spTree>
    <p:extLst>
      <p:ext uri="{BB962C8B-B14F-4D97-AF65-F5344CB8AC3E}">
        <p14:creationId xmlns:p14="http://schemas.microsoft.com/office/powerpoint/2010/main" val="86735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963573"/>
            <a:ext cx="11923301" cy="5581322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7" name="Title Slide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70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COMBINING ‘FAIR SHARE’ PERFORMANCE WITH ‘IMAGERY LIFT’ IMPORTANCE HELPS US FOCUS ON KEY 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1F723-C3A8-437B-8499-13AA73EFD30E}"/>
              </a:ext>
            </a:extLst>
          </p:cNvPr>
          <p:cNvCxnSpPr/>
          <p:nvPr/>
        </p:nvCxnSpPr>
        <p:spPr>
          <a:xfrm flipV="1">
            <a:off x="7816713" y="1400536"/>
            <a:ext cx="0" cy="44573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5117CA-B979-4B48-9E25-777C724B07FE}"/>
              </a:ext>
            </a:extLst>
          </p:cNvPr>
          <p:cNvCxnSpPr/>
          <p:nvPr/>
        </p:nvCxnSpPr>
        <p:spPr>
          <a:xfrm flipV="1">
            <a:off x="4723383" y="1400536"/>
            <a:ext cx="0" cy="44573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">
            <a:extLst>
              <a:ext uri="{FF2B5EF4-FFF2-40B4-BE49-F238E27FC236}">
                <a16:creationId xmlns:a16="http://schemas.microsoft.com/office/drawing/2014/main" id="{0D041E88-0DE8-497C-9535-8F226B1D2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35683"/>
              </p:ext>
            </p:extLst>
          </p:nvPr>
        </p:nvGraphicFramePr>
        <p:xfrm>
          <a:off x="279401" y="1256401"/>
          <a:ext cx="11631446" cy="508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6866772-B56E-4CBA-A586-BCE0DF4984A2}"/>
              </a:ext>
            </a:extLst>
          </p:cNvPr>
          <p:cNvSpPr/>
          <p:nvPr/>
        </p:nvSpPr>
        <p:spPr>
          <a:xfrm>
            <a:off x="10026126" y="1400536"/>
            <a:ext cx="1593431" cy="423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More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20C39-5A23-47BF-A3FF-944367508E6A}"/>
              </a:ext>
            </a:extLst>
          </p:cNvPr>
          <p:cNvSpPr/>
          <p:nvPr/>
        </p:nvSpPr>
        <p:spPr>
          <a:xfrm>
            <a:off x="833646" y="1388166"/>
            <a:ext cx="1571108" cy="445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More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Improve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89441-E355-4D5A-B7DF-D68CD716A853}"/>
              </a:ext>
            </a:extLst>
          </p:cNvPr>
          <p:cNvSpPr/>
          <p:nvPr/>
        </p:nvSpPr>
        <p:spPr>
          <a:xfrm>
            <a:off x="10026126" y="5424622"/>
            <a:ext cx="1593432" cy="42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Less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58CF2B-8858-41B7-A5BE-646D8D0F9104}"/>
              </a:ext>
            </a:extLst>
          </p:cNvPr>
          <p:cNvSpPr/>
          <p:nvPr/>
        </p:nvSpPr>
        <p:spPr>
          <a:xfrm>
            <a:off x="824118" y="5424621"/>
            <a:ext cx="1761162" cy="433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Less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5D31F5-1BBD-4B28-9E31-D5979B5E3F74}"/>
              </a:ext>
            </a:extLst>
          </p:cNvPr>
          <p:cNvSpPr txBox="1"/>
          <p:nvPr/>
        </p:nvSpPr>
        <p:spPr>
          <a:xfrm rot="16200000">
            <a:off x="5761143" y="1591902"/>
            <a:ext cx="72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02D91-F741-4ACF-A066-64139097C2B7}"/>
              </a:ext>
            </a:extLst>
          </p:cNvPr>
          <p:cNvSpPr txBox="1"/>
          <p:nvPr/>
        </p:nvSpPr>
        <p:spPr>
          <a:xfrm>
            <a:off x="775636" y="4036287"/>
            <a:ext cx="727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cxnSp>
        <p:nvCxnSpPr>
          <p:cNvPr id="36" name="connector">
            <a:extLst>
              <a:ext uri="{FF2B5EF4-FFF2-40B4-BE49-F238E27FC236}">
                <a16:creationId xmlns:a16="http://schemas.microsoft.com/office/drawing/2014/main" id="{A0AD53ED-2A80-40D2-9711-48F0999CF0C3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object&#10;&#10;Description automatically generated">
            <a:extLst>
              <a:ext uri="{FF2B5EF4-FFF2-40B4-BE49-F238E27FC236}">
                <a16:creationId xmlns:a16="http://schemas.microsoft.com/office/drawing/2014/main" id="{9C374914-B540-42A4-BDE3-C44D6D5B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34" name="timeperiodTextbox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</a:t>
            </a:r>
            <a:r>
              <a:rPr lang="en-IN" sz="9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r>
              <a:rPr lang="en-IN" sz="9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IN" sz="9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ength">
            <a:extLst>
              <a:ext uri="{FF2B5EF4-FFF2-40B4-BE49-F238E27FC236}">
                <a16:creationId xmlns:a16="http://schemas.microsoft.com/office/drawing/2014/main" id="{B5571356-D987-4496-BA5A-049E022AF568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weekness">
            <a:extLst>
              <a:ext uri="{FF2B5EF4-FFF2-40B4-BE49-F238E27FC236}">
                <a16:creationId xmlns:a16="http://schemas.microsoft.com/office/drawing/2014/main" id="{06B22D5E-CD8A-4A3A-803D-CB6C6A992ED1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rengthText">
            <a:extLst>
              <a:ext uri="{FF2B5EF4-FFF2-40B4-BE49-F238E27FC236}">
                <a16:creationId xmlns:a16="http://schemas.microsoft.com/office/drawing/2014/main" id="{E16E7747-19E8-402C-BD93-A64A410DA777}"/>
              </a:ext>
            </a:extLst>
          </p:cNvPr>
          <p:cNvSpPr txBox="1">
            <a:spLocks/>
          </p:cNvSpPr>
          <p:nvPr/>
        </p:nvSpPr>
        <p:spPr>
          <a:xfrm>
            <a:off x="8224000" y="6608743"/>
            <a:ext cx="3106615" cy="24292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   Strength &gt;</a:t>
            </a:r>
            <a:r>
              <a:rPr lang="en-US" sz="1050" dirty="0">
                <a:solidFill>
                  <a:srgbClr val="333E48"/>
                </a:solidFill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/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Weakness &lt;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1C641E-DB39-4281-9890-3CE80DF68BC5}"/>
              </a:ext>
            </a:extLst>
          </p:cNvPr>
          <p:cNvSpPr/>
          <p:nvPr/>
        </p:nvSpPr>
        <p:spPr>
          <a:xfrm>
            <a:off x="8677901" y="6676892"/>
            <a:ext cx="66937" cy="85164"/>
          </a:xfrm>
          <a:prstGeom prst="rect">
            <a:avLst/>
          </a:prstGeom>
          <a:solidFill>
            <a:srgbClr val="DCEBD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2E76D-CFD0-4CAE-953B-493DA5609162}"/>
              </a:ext>
            </a:extLst>
          </p:cNvPr>
          <p:cNvSpPr/>
          <p:nvPr/>
        </p:nvSpPr>
        <p:spPr>
          <a:xfrm>
            <a:off x="9741436" y="6690960"/>
            <a:ext cx="64008" cy="85164"/>
          </a:xfrm>
          <a:prstGeom prst="rect">
            <a:avLst/>
          </a:prstGeom>
          <a:solidFill>
            <a:srgbClr val="FFC7C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xt_devtn_1">
            <a:extLst>
              <a:ext uri="{FF2B5EF4-FFF2-40B4-BE49-F238E27FC236}">
                <a16:creationId xmlns:a16="http://schemas.microsoft.com/office/drawing/2014/main" id="{7D7374BA-01AD-46A7-8F45-7EED93DFDCCD}"/>
              </a:ext>
            </a:extLst>
          </p:cNvPr>
          <p:cNvSpPr txBox="1"/>
          <p:nvPr/>
        </p:nvSpPr>
        <p:spPr>
          <a:xfrm>
            <a:off x="9337347" y="6618126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</a:t>
            </a:r>
            <a:endParaRPr lang="en-US" sz="9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xt_devtn_2">
            <a:extLst>
              <a:ext uri="{FF2B5EF4-FFF2-40B4-BE49-F238E27FC236}">
                <a16:creationId xmlns:a16="http://schemas.microsoft.com/office/drawing/2014/main" id="{EBFE9841-D014-4C39-9E93-977F7B8D137F}"/>
              </a:ext>
            </a:extLst>
          </p:cNvPr>
          <p:cNvSpPr txBox="1"/>
          <p:nvPr/>
        </p:nvSpPr>
        <p:spPr>
          <a:xfrm>
            <a:off x="10525911" y="6614789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5D6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- 3%</a:t>
            </a:r>
            <a:endParaRPr lang="en-US" sz="900" dirty="0">
              <a:solidFill>
                <a:srgbClr val="5D6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8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528428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53A84-E68F-41AA-8334-16C124F8A95D}"/>
              </a:ext>
            </a:extLst>
          </p:cNvPr>
          <p:cNvGrpSpPr/>
          <p:nvPr/>
        </p:nvGrpSpPr>
        <p:grpSpPr>
          <a:xfrm>
            <a:off x="3168785" y="1647042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F6A82886-4946-40AF-8E18-680896602C10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24782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FFAF0-D2B8-4E34-BDCF-D6285AE4E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5256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Beverage Section</a:t>
            </a:r>
          </a:p>
        </p:txBody>
      </p:sp>
    </p:spTree>
    <p:extLst>
      <p:ext uri="{BB962C8B-B14F-4D97-AF65-F5344CB8AC3E}">
        <p14:creationId xmlns:p14="http://schemas.microsoft.com/office/powerpoint/2010/main" val="328052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0924" y="637228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CATEGORIES PURCHASED?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Categories and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Their YOY Change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35652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9FE43D87-E51A-425C-B7E2-6C30DFB83B8B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8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35D4BBB-F405-DB4D-BF95-7AB07167D1C6}"/>
              </a:ext>
            </a:extLst>
          </p:cNvPr>
          <p:cNvSpPr/>
          <p:nvPr/>
        </p:nvSpPr>
        <p:spPr>
          <a:xfrm>
            <a:off x="8086640" y="996463"/>
            <a:ext cx="3821470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B56800-C9F2-014B-B9DD-38FDF8A6FD2E}"/>
              </a:ext>
            </a:extLst>
          </p:cNvPr>
          <p:cNvSpPr/>
          <p:nvPr/>
        </p:nvSpPr>
        <p:spPr>
          <a:xfrm>
            <a:off x="281582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4AD3EA-5821-AA43-BC9E-EE5B95F5CC2D}"/>
              </a:ext>
            </a:extLst>
          </p:cNvPr>
          <p:cNvSpPr/>
          <p:nvPr/>
        </p:nvSpPr>
        <p:spPr>
          <a:xfrm>
            <a:off x="4162300" y="996463"/>
            <a:ext cx="3924341" cy="9584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60" name="dietIconChart">
            <a:extLst>
              <a:ext uri="{FF2B5EF4-FFF2-40B4-BE49-F238E27FC236}">
                <a16:creationId xmlns:a16="http://schemas.microsoft.com/office/drawing/2014/main" id="{1BD2FCA0-3C91-4231-97DF-D0553BC41B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662955"/>
              </p:ext>
            </p:extLst>
          </p:nvPr>
        </p:nvGraphicFramePr>
        <p:xfrm>
          <a:off x="4392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4" name="coffeeTable">
            <a:extLst>
              <a:ext uri="{FF2B5EF4-FFF2-40B4-BE49-F238E27FC236}">
                <a16:creationId xmlns:a16="http://schemas.microsoft.com/office/drawing/2014/main" id="{709C9C00-D429-EB4E-9BA7-C1985902C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77434"/>
              </p:ext>
            </p:extLst>
          </p:nvPr>
        </p:nvGraphicFramePr>
        <p:xfrm>
          <a:off x="831681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9525" marR="144000" marT="1080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graphicFrame>
        <p:nvGraphicFramePr>
          <p:cNvPr id="61" name="dietTable">
            <a:extLst>
              <a:ext uri="{FF2B5EF4-FFF2-40B4-BE49-F238E27FC236}">
                <a16:creationId xmlns:a16="http://schemas.microsoft.com/office/drawing/2014/main" id="{B0CF5671-C04A-194C-9C4A-A251F43E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80838"/>
              </p:ext>
            </p:extLst>
          </p:nvPr>
        </p:nvGraphicFramePr>
        <p:xfrm>
          <a:off x="4418057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_</a:t>
                      </a:r>
                      <a:r>
                        <a:rPr lang="en-I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metric_</a:t>
                      </a:r>
                    </a:p>
                  </a:txBody>
                  <a:tcPr marL="108000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graphicFrame>
        <p:nvGraphicFramePr>
          <p:cNvPr id="64" name="coffeeIconChart">
            <a:extLst>
              <a:ext uri="{FF2B5EF4-FFF2-40B4-BE49-F238E27FC236}">
                <a16:creationId xmlns:a16="http://schemas.microsoft.com/office/drawing/2014/main" id="{CD58A618-2D60-413F-931A-927D2D584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61999"/>
              </p:ext>
            </p:extLst>
          </p:nvPr>
        </p:nvGraphicFramePr>
        <p:xfrm>
          <a:off x="8316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regularIconChart">
            <a:extLst>
              <a:ext uri="{FF2B5EF4-FFF2-40B4-BE49-F238E27FC236}">
                <a16:creationId xmlns:a16="http://schemas.microsoft.com/office/drawing/2014/main" id="{5862D5B9-85A5-4820-BDA9-6A939A4067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426033"/>
              </p:ext>
            </p:extLst>
          </p:nvPr>
        </p:nvGraphicFramePr>
        <p:xfrm>
          <a:off x="504000" y="1080000"/>
          <a:ext cx="792000" cy="7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regularTable">
            <a:extLst>
              <a:ext uri="{FF2B5EF4-FFF2-40B4-BE49-F238E27FC236}">
                <a16:creationId xmlns:a16="http://schemas.microsoft.com/office/drawing/2014/main" id="{A8DEE499-A6D4-4487-A23B-584854E2C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5710"/>
              </p:ext>
            </p:extLst>
          </p:nvPr>
        </p:nvGraphicFramePr>
        <p:xfrm>
          <a:off x="470491" y="2165826"/>
          <a:ext cx="3445564" cy="399163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65940">
                  <a:extLst>
                    <a:ext uri="{9D8B030D-6E8A-4147-A177-3AD203B41FA5}">
                      <a16:colId xmlns:a16="http://schemas.microsoft.com/office/drawing/2014/main" val="1686539298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1077414933"/>
                    </a:ext>
                  </a:extLst>
                </a:gridCol>
                <a:gridCol w="864158">
                  <a:extLst>
                    <a:ext uri="{9D8B030D-6E8A-4147-A177-3AD203B41FA5}">
                      <a16:colId xmlns:a16="http://schemas.microsoft.com/office/drawing/2014/main" val="422811635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75300494"/>
                    </a:ext>
                  </a:extLst>
                </a:gridCol>
              </a:tblGrid>
              <a:tr h="647710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Brands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 dirty="0">
                        <a:solidFill>
                          <a:srgbClr val="00816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_base1_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V. _base2_</a:t>
                      </a:r>
                      <a:endParaRPr lang="en-IN" sz="10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492840"/>
                  </a:ext>
                </a:extLst>
              </a:tr>
              <a:tr h="664396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106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58404"/>
                  </a:ext>
                </a:extLst>
              </a:tr>
              <a:tr h="660650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940139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Franklin Gothic Book" panose="020B0503020102020204" pitchFamily="34" charset="0"/>
                        </a:rPr>
                        <a:t>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4515"/>
                  </a:ext>
                </a:extLst>
              </a:tr>
              <a:tr h="652024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057091"/>
                  </a:ext>
                </a:extLst>
              </a:tr>
              <a:tr h="683427"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_</a:t>
                      </a:r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metric_</a:t>
                      </a:r>
                    </a:p>
                  </a:txBody>
                  <a:tcPr marL="9525" marR="144000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86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Franklin Gothic Book" panose="020B0503020102020204" pitchFamily="34" charset="0"/>
                        </a:rPr>
                        <a:t>95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74730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BEVERAGE BRANDS AMONG THE KEY CATEGORIES?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Brands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51F9A67-001E-4BF7-867A-0F4F6C88EE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196" y="3560117"/>
            <a:ext cx="5419631" cy="5797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8B898C-265E-4B1A-BDF4-EC123A190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7970" y="3672761"/>
            <a:ext cx="5419631" cy="579785"/>
          </a:xfrm>
          <a:prstGeom prst="rect">
            <a:avLst/>
          </a:prstGeom>
        </p:spPr>
      </p:pic>
      <p:cxnSp>
        <p:nvCxnSpPr>
          <p:cNvPr id="34" name="connector">
            <a:extLst>
              <a:ext uri="{FF2B5EF4-FFF2-40B4-BE49-F238E27FC236}">
                <a16:creationId xmlns:a16="http://schemas.microsoft.com/office/drawing/2014/main" id="{CADB6779-E5E5-4145-8ECB-4E3E8A8D39BD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56DB8AE8-1A23-B145-8C12-275C8EBB122C}"/>
              </a:ext>
            </a:extLst>
          </p:cNvPr>
          <p:cNvSpPr/>
          <p:nvPr/>
        </p:nvSpPr>
        <p:spPr>
          <a:xfrm>
            <a:off x="8237085" y="2959658"/>
            <a:ext cx="865815" cy="361435"/>
          </a:xfrm>
          <a:prstGeom prst="rect">
            <a:avLst/>
          </a:prstGeom>
          <a:solidFill>
            <a:srgbClr val="008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86" name="dietGroup">
            <a:extLst>
              <a:ext uri="{FF2B5EF4-FFF2-40B4-BE49-F238E27FC236}">
                <a16:creationId xmlns:a16="http://schemas.microsoft.com/office/drawing/2014/main" id="{839ABB84-450F-4B54-84AE-ED89675E6E2E}"/>
              </a:ext>
            </a:extLst>
          </p:cNvPr>
          <p:cNvGrpSpPr/>
          <p:nvPr/>
        </p:nvGrpSpPr>
        <p:grpSpPr>
          <a:xfrm>
            <a:off x="4239351" y="1082074"/>
            <a:ext cx="3968251" cy="5408189"/>
            <a:chOff x="4239351" y="1082074"/>
            <a:chExt cx="3968251" cy="5408189"/>
          </a:xfrm>
        </p:grpSpPr>
        <p:cxnSp>
          <p:nvCxnSpPr>
            <p:cNvPr id="63" name="connector">
              <a:extLst>
                <a:ext uri="{FF2B5EF4-FFF2-40B4-BE49-F238E27FC236}">
                  <a16:creationId xmlns:a16="http://schemas.microsoft.com/office/drawing/2014/main" id="{8F092777-3C57-A845-AB66-74E5AFFA6948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57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4" name="chart">
              <a:extLst>
                <a:ext uri="{FF2B5EF4-FFF2-40B4-BE49-F238E27FC236}">
                  <a16:creationId xmlns:a16="http://schemas.microsoft.com/office/drawing/2014/main" id="{7CAAF0F8-F75D-254C-A8A9-CFB4AD569F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3467078"/>
                </p:ext>
              </p:extLst>
            </p:nvPr>
          </p:nvGraphicFramePr>
          <p:xfrm>
            <a:off x="5104936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8" name="category">
              <a:extLst>
                <a:ext uri="{FF2B5EF4-FFF2-40B4-BE49-F238E27FC236}">
                  <a16:creationId xmlns:a16="http://schemas.microsoft.com/office/drawing/2014/main" id="{CCA2221F-4C94-4000-B659-7BE4F067F6A4}"/>
                </a:ext>
              </a:extLst>
            </p:cNvPr>
            <p:cNvSpPr txBox="1"/>
            <p:nvPr/>
          </p:nvSpPr>
          <p:spPr>
            <a:xfrm>
              <a:off x="5184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SSD Diet</a:t>
              </a:r>
            </a:p>
          </p:txBody>
        </p:sp>
        <p:cxnSp>
          <p:nvCxnSpPr>
            <p:cNvPr id="36" name="headerConnector">
              <a:extLst>
                <a:ext uri="{FF2B5EF4-FFF2-40B4-BE49-F238E27FC236}">
                  <a16:creationId xmlns:a16="http://schemas.microsoft.com/office/drawing/2014/main" id="{A27D4068-C765-3F46-8D30-67B61902ED05}"/>
                </a:ext>
              </a:extLst>
            </p:cNvPr>
            <p:cNvCxnSpPr>
              <a:cxnSpLocks/>
            </p:cNvCxnSpPr>
            <p:nvPr/>
          </p:nvCxnSpPr>
          <p:spPr>
            <a:xfrm>
              <a:off x="4239351" y="1946987"/>
              <a:ext cx="396825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DownConnector">
              <a:extLst>
                <a:ext uri="{FF2B5EF4-FFF2-40B4-BE49-F238E27FC236}">
                  <a16:creationId xmlns:a16="http://schemas.microsoft.com/office/drawing/2014/main" id="{3E02BD88-3E82-E843-97D3-E1991BE82C25}"/>
                </a:ext>
              </a:extLst>
            </p:cNvPr>
            <p:cNvCxnSpPr>
              <a:cxnSpLocks/>
            </p:cNvCxnSpPr>
            <p:nvPr/>
          </p:nvCxnSpPr>
          <p:spPr>
            <a:xfrm>
              <a:off x="4399457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retailerImage">
              <a:extLst>
                <a:ext uri="{FF2B5EF4-FFF2-40B4-BE49-F238E27FC236}">
                  <a16:creationId xmlns:a16="http://schemas.microsoft.com/office/drawing/2014/main" id="{FD84EC5D-9327-41DF-9591-F8A1FE96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16000" y="2196000"/>
              <a:ext cx="432000" cy="432000"/>
            </a:xfrm>
            <a:prstGeom prst="rect">
              <a:avLst/>
            </a:prstGeom>
          </p:spPr>
        </p:pic>
        <p:pic>
          <p:nvPicPr>
            <p:cNvPr id="65" name="brand5Image">
              <a:extLst>
                <a:ext uri="{FF2B5EF4-FFF2-40B4-BE49-F238E27FC236}">
                  <a16:creationId xmlns:a16="http://schemas.microsoft.com/office/drawing/2014/main" id="{843B15DF-C41F-4342-84CA-E7BD95C64E42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5616000"/>
              <a:ext cx="432000" cy="432000"/>
            </a:xfrm>
            <a:prstGeom prst="rect">
              <a:avLst/>
            </a:prstGeom>
          </p:spPr>
        </p:pic>
        <p:pic>
          <p:nvPicPr>
            <p:cNvPr id="67" name="brand4Image">
              <a:extLst>
                <a:ext uri="{FF2B5EF4-FFF2-40B4-BE49-F238E27FC236}">
                  <a16:creationId xmlns:a16="http://schemas.microsoft.com/office/drawing/2014/main" id="{21E3FA41-1811-44F6-9F47-ADE5329EB291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4932000"/>
              <a:ext cx="432000" cy="432000"/>
            </a:xfrm>
            <a:prstGeom prst="rect">
              <a:avLst/>
            </a:prstGeom>
          </p:spPr>
        </p:pic>
        <p:pic>
          <p:nvPicPr>
            <p:cNvPr id="69" name="brand3Image">
              <a:extLst>
                <a:ext uri="{FF2B5EF4-FFF2-40B4-BE49-F238E27FC236}">
                  <a16:creationId xmlns:a16="http://schemas.microsoft.com/office/drawing/2014/main" id="{DE51E6BF-0F20-4865-A0BA-17B0AA51421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6695" y="4248000"/>
              <a:ext cx="422609" cy="432000"/>
            </a:xfrm>
            <a:prstGeom prst="rect">
              <a:avLst/>
            </a:prstGeom>
          </p:spPr>
        </p:pic>
        <p:pic>
          <p:nvPicPr>
            <p:cNvPr id="71" name="brand2Image">
              <a:extLst>
                <a:ext uri="{FF2B5EF4-FFF2-40B4-BE49-F238E27FC236}">
                  <a16:creationId xmlns:a16="http://schemas.microsoft.com/office/drawing/2014/main" id="{0F319B5A-9D30-4647-A076-1B98CCD2990B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3602077"/>
              <a:ext cx="432000" cy="427845"/>
            </a:xfrm>
            <a:prstGeom prst="rect">
              <a:avLst/>
            </a:prstGeom>
          </p:spPr>
        </p:pic>
        <p:pic>
          <p:nvPicPr>
            <p:cNvPr id="73" name="brand1Image">
              <a:extLst>
                <a:ext uri="{FF2B5EF4-FFF2-40B4-BE49-F238E27FC236}">
                  <a16:creationId xmlns:a16="http://schemas.microsoft.com/office/drawing/2014/main" id="{A846392B-14C9-4E1E-9BFF-F562ADCDCA34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0" y="2931495"/>
              <a:ext cx="432000" cy="422609"/>
            </a:xfrm>
            <a:prstGeom prst="rect">
              <a:avLst/>
            </a:prstGeom>
          </p:spPr>
        </p:pic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3A3782B7-AA28-496D-ADC8-C8A59D5A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6715" y="1082074"/>
              <a:ext cx="782570" cy="792000"/>
            </a:xfrm>
            <a:prstGeom prst="rect">
              <a:avLst/>
            </a:prstGeom>
          </p:spPr>
        </p:pic>
      </p:grpSp>
      <p:grpSp>
        <p:nvGrpSpPr>
          <p:cNvPr id="87" name="coffeeGroup">
            <a:extLst>
              <a:ext uri="{FF2B5EF4-FFF2-40B4-BE49-F238E27FC236}">
                <a16:creationId xmlns:a16="http://schemas.microsoft.com/office/drawing/2014/main" id="{27B9E6CD-AE91-4C35-A293-B344E732DC79}"/>
              </a:ext>
            </a:extLst>
          </p:cNvPr>
          <p:cNvGrpSpPr/>
          <p:nvPr/>
        </p:nvGrpSpPr>
        <p:grpSpPr>
          <a:xfrm>
            <a:off x="8071122" y="1080000"/>
            <a:ext cx="3826044" cy="5410263"/>
            <a:chOff x="8071122" y="1080000"/>
            <a:chExt cx="3826044" cy="5410263"/>
          </a:xfrm>
        </p:grpSpPr>
        <p:cxnSp>
          <p:nvCxnSpPr>
            <p:cNvPr id="77" name="headerConnector">
              <a:extLst>
                <a:ext uri="{FF2B5EF4-FFF2-40B4-BE49-F238E27FC236}">
                  <a16:creationId xmlns:a16="http://schemas.microsoft.com/office/drawing/2014/main" id="{70E06598-4707-7F45-A193-AC6FD018D46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217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5" name="chart">
              <a:extLst>
                <a:ext uri="{FF2B5EF4-FFF2-40B4-BE49-F238E27FC236}">
                  <a16:creationId xmlns:a16="http://schemas.microsoft.com/office/drawing/2014/main" id="{D195D359-032C-7E4A-AACD-3E03F94CBC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8189527"/>
                </p:ext>
              </p:extLst>
            </p:nvPr>
          </p:nvGraphicFramePr>
          <p:xfrm>
            <a:off x="9009495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31" name="category">
              <a:extLst>
                <a:ext uri="{FF2B5EF4-FFF2-40B4-BE49-F238E27FC236}">
                  <a16:creationId xmlns:a16="http://schemas.microsoft.com/office/drawing/2014/main" id="{F75EBEFF-4166-40A5-B2FA-9979E0C8F2AA}"/>
                </a:ext>
              </a:extLst>
            </p:cNvPr>
            <p:cNvSpPr txBox="1"/>
            <p:nvPr/>
          </p:nvSpPr>
          <p:spPr>
            <a:xfrm>
              <a:off x="9180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RTD Coffee</a:t>
              </a:r>
            </a:p>
          </p:txBody>
        </p:sp>
        <p:cxnSp>
          <p:nvCxnSpPr>
            <p:cNvPr id="38" name="connector">
              <a:extLst>
                <a:ext uri="{FF2B5EF4-FFF2-40B4-BE49-F238E27FC236}">
                  <a16:creationId xmlns:a16="http://schemas.microsoft.com/office/drawing/2014/main" id="{704B02B5-6BD9-754E-8524-957B4980B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22" y="1946987"/>
              <a:ext cx="382604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DownConnector">
              <a:extLst>
                <a:ext uri="{FF2B5EF4-FFF2-40B4-BE49-F238E27FC236}">
                  <a16:creationId xmlns:a16="http://schemas.microsoft.com/office/drawing/2014/main" id="{464C93A1-F76D-764C-9657-0B5009F09E75}"/>
                </a:ext>
              </a:extLst>
            </p:cNvPr>
            <p:cNvCxnSpPr>
              <a:cxnSpLocks/>
            </p:cNvCxnSpPr>
            <p:nvPr/>
          </p:nvCxnSpPr>
          <p:spPr>
            <a:xfrm>
              <a:off x="8298217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brand1Image">
              <a:extLst>
                <a:ext uri="{FF2B5EF4-FFF2-40B4-BE49-F238E27FC236}">
                  <a16:creationId xmlns:a16="http://schemas.microsoft.com/office/drawing/2014/main" id="{F68D5DF4-2D2F-4BEA-A088-2A496A974307}"/>
                </a:ext>
              </a:extLst>
            </p:cNvPr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2926800"/>
              <a:ext cx="432000" cy="432000"/>
            </a:xfrm>
            <a:prstGeom prst="rect">
              <a:avLst/>
            </a:prstGeom>
          </p:spPr>
        </p:pic>
        <p:pic>
          <p:nvPicPr>
            <p:cNvPr id="44" name="retailerImage">
              <a:extLst>
                <a:ext uri="{FF2B5EF4-FFF2-40B4-BE49-F238E27FC236}">
                  <a16:creationId xmlns:a16="http://schemas.microsoft.com/office/drawing/2014/main" id="{BDACAAA2-2B67-4F08-81D8-953B06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0000" y="2196000"/>
              <a:ext cx="432000" cy="432000"/>
            </a:xfrm>
            <a:prstGeom prst="rect">
              <a:avLst/>
            </a:prstGeom>
          </p:spPr>
        </p:pic>
        <p:pic>
          <p:nvPicPr>
            <p:cNvPr id="47" name="brand2Image">
              <a:extLst>
                <a:ext uri="{FF2B5EF4-FFF2-40B4-BE49-F238E27FC236}">
                  <a16:creationId xmlns:a16="http://schemas.microsoft.com/office/drawing/2014/main" id="{9BB23A75-4585-425E-99FF-5F856E62716B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3600000"/>
              <a:ext cx="432000" cy="432000"/>
            </a:xfrm>
            <a:prstGeom prst="rect">
              <a:avLst/>
            </a:prstGeom>
          </p:spPr>
        </p:pic>
        <p:pic>
          <p:nvPicPr>
            <p:cNvPr id="52" name="brand3Image">
              <a:extLst>
                <a:ext uri="{FF2B5EF4-FFF2-40B4-BE49-F238E27FC236}">
                  <a16:creationId xmlns:a16="http://schemas.microsoft.com/office/drawing/2014/main" id="{4E356578-780A-47B6-A2AA-23440B126B49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4248000"/>
              <a:ext cx="432000" cy="432000"/>
            </a:xfrm>
            <a:prstGeom prst="rect">
              <a:avLst/>
            </a:prstGeom>
          </p:spPr>
        </p:pic>
        <p:pic>
          <p:nvPicPr>
            <p:cNvPr id="55" name="brand5Image">
              <a:extLst>
                <a:ext uri="{FF2B5EF4-FFF2-40B4-BE49-F238E27FC236}">
                  <a16:creationId xmlns:a16="http://schemas.microsoft.com/office/drawing/2014/main" id="{AE6E9535-25C1-488F-A85E-D132924DE9B0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8077" y="5616000"/>
              <a:ext cx="427845" cy="432000"/>
            </a:xfrm>
            <a:prstGeom prst="rect">
              <a:avLst/>
            </a:prstGeom>
          </p:spPr>
        </p:pic>
        <p:pic>
          <p:nvPicPr>
            <p:cNvPr id="57" name="brand4Image">
              <a:extLst>
                <a:ext uri="{FF2B5EF4-FFF2-40B4-BE49-F238E27FC236}">
                  <a16:creationId xmlns:a16="http://schemas.microsoft.com/office/drawing/2014/main" id="{9AB225A2-F2EF-4EA2-B7A1-49B19A7561AF}"/>
                </a:ext>
              </a:extLst>
            </p:cNvPr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6000" y="4932000"/>
              <a:ext cx="432000" cy="432000"/>
            </a:xfrm>
            <a:prstGeom prst="rect">
              <a:avLst/>
            </a:prstGeom>
          </p:spPr>
        </p:pic>
        <p:pic>
          <p:nvPicPr>
            <p:cNvPr id="83" name="img">
              <a:extLst>
                <a:ext uri="{FF2B5EF4-FFF2-40B4-BE49-F238E27FC236}">
                  <a16:creationId xmlns:a16="http://schemas.microsoft.com/office/drawing/2014/main" id="{9915B853-23B0-49C6-8253-A46F001E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20715" y="1080000"/>
              <a:ext cx="782570" cy="792000"/>
            </a:xfrm>
            <a:prstGeom prst="rect">
              <a:avLst/>
            </a:prstGeom>
          </p:spPr>
        </p:pic>
      </p:grpSp>
      <p:grpSp>
        <p:nvGrpSpPr>
          <p:cNvPr id="85" name="regularGroup">
            <a:extLst>
              <a:ext uri="{FF2B5EF4-FFF2-40B4-BE49-F238E27FC236}">
                <a16:creationId xmlns:a16="http://schemas.microsoft.com/office/drawing/2014/main" id="{B6B35AAB-E513-4C3A-88B8-2CBC62DFDD52}"/>
              </a:ext>
            </a:extLst>
          </p:cNvPr>
          <p:cNvGrpSpPr/>
          <p:nvPr/>
        </p:nvGrpSpPr>
        <p:grpSpPr>
          <a:xfrm>
            <a:off x="266065" y="1082074"/>
            <a:ext cx="3968251" cy="5408189"/>
            <a:chOff x="266065" y="1082074"/>
            <a:chExt cx="3968251" cy="5408189"/>
          </a:xfrm>
        </p:grpSpPr>
        <p:cxnSp>
          <p:nvCxnSpPr>
            <p:cNvPr id="46" name="headerConnector">
              <a:extLst>
                <a:ext uri="{FF2B5EF4-FFF2-40B4-BE49-F238E27FC236}">
                  <a16:creationId xmlns:a16="http://schemas.microsoft.com/office/drawing/2014/main" id="{4A86B6E3-9A2D-944D-BAB9-C0A23C6A8403}"/>
                </a:ext>
              </a:extLst>
            </p:cNvPr>
            <p:cNvCxnSpPr>
              <a:cxnSpLocks/>
            </p:cNvCxnSpPr>
            <p:nvPr/>
          </p:nvCxnSpPr>
          <p:spPr>
            <a:xfrm>
              <a:off x="451891" y="2800532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3" name="chart">
              <a:extLst>
                <a:ext uri="{FF2B5EF4-FFF2-40B4-BE49-F238E27FC236}">
                  <a16:creationId xmlns:a16="http://schemas.microsoft.com/office/drawing/2014/main" id="{47AF8824-E7DF-3A42-8E56-4727B7AEEC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9008483"/>
                </p:ext>
              </p:extLst>
            </p:nvPr>
          </p:nvGraphicFramePr>
          <p:xfrm>
            <a:off x="1146090" y="2430094"/>
            <a:ext cx="1119474" cy="4060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cxnSp>
          <p:nvCxnSpPr>
            <p:cNvPr id="30" name="connector">
              <a:extLst>
                <a:ext uri="{FF2B5EF4-FFF2-40B4-BE49-F238E27FC236}">
                  <a16:creationId xmlns:a16="http://schemas.microsoft.com/office/drawing/2014/main" id="{81E06B79-93B7-E44D-90A0-5E75D0BCAF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065" y="1946987"/>
              <a:ext cx="3968251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100000">
                    <a:srgbClr val="008161"/>
                  </a:gs>
                  <a:gs pos="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tegory">
              <a:extLst>
                <a:ext uri="{FF2B5EF4-FFF2-40B4-BE49-F238E27FC236}">
                  <a16:creationId xmlns:a16="http://schemas.microsoft.com/office/drawing/2014/main" id="{AC88956B-66BD-4E16-B801-A86765745CBF}"/>
                </a:ext>
              </a:extLst>
            </p:cNvPr>
            <p:cNvSpPr txBox="1"/>
            <p:nvPr/>
          </p:nvSpPr>
          <p:spPr>
            <a:xfrm>
              <a:off x="1368000" y="1296000"/>
              <a:ext cx="225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Franklin Gothic Book" panose="020B0503020102020204" pitchFamily="34" charset="0"/>
                </a:rPr>
                <a:t>SSD Regular</a:t>
              </a:r>
            </a:p>
          </p:txBody>
        </p:sp>
        <p:cxnSp>
          <p:nvCxnSpPr>
            <p:cNvPr id="126" name="DownConnector">
              <a:extLst>
                <a:ext uri="{FF2B5EF4-FFF2-40B4-BE49-F238E27FC236}">
                  <a16:creationId xmlns:a16="http://schemas.microsoft.com/office/drawing/2014/main" id="{EFD0C4F6-A9B8-5B44-B5E9-428B51516F35}"/>
                </a:ext>
              </a:extLst>
            </p:cNvPr>
            <p:cNvCxnSpPr>
              <a:cxnSpLocks/>
            </p:cNvCxnSpPr>
            <p:nvPr/>
          </p:nvCxnSpPr>
          <p:spPr>
            <a:xfrm>
              <a:off x="451891" y="6218646"/>
              <a:ext cx="3464164" cy="0"/>
            </a:xfrm>
            <a:prstGeom prst="line">
              <a:avLst/>
            </a:prstGeom>
            <a:ln>
              <a:gradFill flip="none" rotWithShape="1">
                <a:gsLst>
                  <a:gs pos="51000">
                    <a:schemeClr val="bg1"/>
                  </a:gs>
                  <a:gs pos="0">
                    <a:srgbClr val="008161"/>
                  </a:gs>
                  <a:gs pos="100000">
                    <a:srgbClr val="00816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brand1Image">
              <a:extLst>
                <a:ext uri="{FF2B5EF4-FFF2-40B4-BE49-F238E27FC236}">
                  <a16:creationId xmlns:a16="http://schemas.microsoft.com/office/drawing/2014/main" id="{A8A6E621-A483-452A-A86A-98D86FBE5ABE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00" y="2926800"/>
              <a:ext cx="432000" cy="432000"/>
            </a:xfrm>
            <a:prstGeom prst="rect">
              <a:avLst/>
            </a:prstGeom>
          </p:spPr>
        </p:pic>
        <p:pic>
          <p:nvPicPr>
            <p:cNvPr id="19" name="retailerImage">
              <a:extLst>
                <a:ext uri="{FF2B5EF4-FFF2-40B4-BE49-F238E27FC236}">
                  <a16:creationId xmlns:a16="http://schemas.microsoft.com/office/drawing/2014/main" id="{EC86A712-C683-4044-AC6F-EDDCE4AA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2000" y="2196000"/>
              <a:ext cx="432000" cy="432000"/>
            </a:xfrm>
            <a:prstGeom prst="rect">
              <a:avLst/>
            </a:prstGeom>
          </p:spPr>
        </p:pic>
        <p:pic>
          <p:nvPicPr>
            <p:cNvPr id="23" name="brand2Image">
              <a:extLst>
                <a:ext uri="{FF2B5EF4-FFF2-40B4-BE49-F238E27FC236}">
                  <a16:creationId xmlns:a16="http://schemas.microsoft.com/office/drawing/2014/main" id="{9B0DC7F6-27F0-4616-9258-0C9F3E4CA17F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00" y="3600000"/>
              <a:ext cx="432000" cy="432000"/>
            </a:xfrm>
            <a:prstGeom prst="rect">
              <a:avLst/>
            </a:prstGeom>
          </p:spPr>
        </p:pic>
        <p:pic>
          <p:nvPicPr>
            <p:cNvPr id="25" name="brand3Image">
              <a:extLst>
                <a:ext uri="{FF2B5EF4-FFF2-40B4-BE49-F238E27FC236}">
                  <a16:creationId xmlns:a16="http://schemas.microsoft.com/office/drawing/2014/main" id="{43023D2A-0F01-40CC-B18B-88CBAB74B8A0}"/>
                </a:ext>
              </a:extLst>
            </p:cNvPr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00" y="4248000"/>
              <a:ext cx="432000" cy="432000"/>
            </a:xfrm>
            <a:prstGeom prst="rect">
              <a:avLst/>
            </a:prstGeom>
          </p:spPr>
        </p:pic>
        <p:pic>
          <p:nvPicPr>
            <p:cNvPr id="27" name="brand5Image">
              <a:extLst>
                <a:ext uri="{FF2B5EF4-FFF2-40B4-BE49-F238E27FC236}">
                  <a16:creationId xmlns:a16="http://schemas.microsoft.com/office/drawing/2014/main" id="{ED1AE149-2938-44EC-96D3-457E79216F95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00" y="5616000"/>
              <a:ext cx="432000" cy="432000"/>
            </a:xfrm>
            <a:prstGeom prst="rect">
              <a:avLst/>
            </a:prstGeom>
          </p:spPr>
        </p:pic>
        <p:pic>
          <p:nvPicPr>
            <p:cNvPr id="40" name="brand4Image">
              <a:extLst>
                <a:ext uri="{FF2B5EF4-FFF2-40B4-BE49-F238E27FC236}">
                  <a16:creationId xmlns:a16="http://schemas.microsoft.com/office/drawing/2014/main" id="{FFEA33CE-D883-47C4-8301-5E8976C91271}"/>
                </a:ext>
              </a:extLst>
            </p:cNvPr>
            <p:cNvPicPr>
              <a:picLocks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000" y="4936695"/>
              <a:ext cx="432000" cy="422609"/>
            </a:xfrm>
            <a:prstGeom prst="rect">
              <a:avLst/>
            </a:prstGeom>
          </p:spPr>
        </p:pic>
        <p:pic>
          <p:nvPicPr>
            <p:cNvPr id="79" name="img">
              <a:extLst>
                <a:ext uri="{FF2B5EF4-FFF2-40B4-BE49-F238E27FC236}">
                  <a16:creationId xmlns:a16="http://schemas.microsoft.com/office/drawing/2014/main" id="{CA51A028-6DFE-4782-B5AF-338513289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715" y="1082074"/>
              <a:ext cx="78257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657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THE KEY BEVERAGE MANUFACTURERS PERFORM?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Manufactures Net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25640"/>
              </p:ext>
            </p:extLst>
          </p:nvPr>
        </p:nvGraphicFramePr>
        <p:xfrm>
          <a:off x="376518" y="1099930"/>
          <a:ext cx="11510682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BFE269A1-24E1-406E-81BA-099E72C36FD3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132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0895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Title Sil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KEY BEVERAGE PACKAGES PURCHASED?</a:t>
            </a:r>
          </a:p>
        </p:txBody>
      </p:sp>
      <p:sp>
        <p:nvSpPr>
          <p:cNvPr id="5" name="headingTextbox"/>
          <p:cNvSpPr/>
          <p:nvPr/>
        </p:nvSpPr>
        <p:spPr>
          <a:xfrm>
            <a:off x="254000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Top In-Store Beverage Ingredients for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54000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54000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12859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chart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047978"/>
              </p:ext>
            </p:extLst>
          </p:nvPr>
        </p:nvGraphicFramePr>
        <p:xfrm>
          <a:off x="269823" y="1311964"/>
          <a:ext cx="11672775" cy="5353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57A73BE5-6A77-4164-8EAD-2C4FCD2EE235}"/>
              </a:ext>
            </a:extLst>
          </p:cNvPr>
          <p:cNvCxnSpPr/>
          <p:nvPr/>
        </p:nvCxnSpPr>
        <p:spPr>
          <a:xfrm>
            <a:off x="250924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6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>
            <a:extLst>
              <a:ext uri="{FF2B5EF4-FFF2-40B4-BE49-F238E27FC236}">
                <a16:creationId xmlns:a16="http://schemas.microsoft.com/office/drawing/2014/main" id="{F1A20897-79C1-4752-9651-C92CA7331B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think-cell Slide" r:id="rId13" imgW="395" imgH="394" progId="TCLayout.ActiveDocument.1">
                  <p:embed/>
                </p:oleObj>
              </mc:Choice>
              <mc:Fallback>
                <p:oleObj name="think-cell Slide" r:id="rId13" imgW="395" imgH="394" progId="TCLayout.ActiveDocument.1">
                  <p:embed/>
                  <p:pic>
                    <p:nvPicPr>
                      <p:cNvPr id="35" name="Object 34" hidden="1">
                        <a:extLst>
                          <a:ext uri="{FF2B5EF4-FFF2-40B4-BE49-F238E27FC236}">
                            <a16:creationId xmlns:a16="http://schemas.microsoft.com/office/drawing/2014/main" id="{F1A20897-79C1-4752-9651-C92CA7331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89357" y="638502"/>
            <a:ext cx="11616271" cy="3668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62462" y="253405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 Are Beverages Purchased In-Store?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headingTextbox"/>
          <p:cNvSpPr/>
          <p:nvPr/>
        </p:nvSpPr>
        <p:spPr>
          <a:xfrm>
            <a:off x="262462" y="628296"/>
            <a:ext cx="1067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Beverage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Temperature &amp; Location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_retailer_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62462" y="6534749"/>
            <a:ext cx="4114800" cy="175689"/>
            <a:chOff x="254000" y="6430025"/>
            <a:chExt cx="4114800" cy="175689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254000" y="6430025"/>
              <a:ext cx="4114800" cy="175689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10565" y="647528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996440" y="6475287"/>
              <a:ext cx="45719" cy="851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262462" y="630314"/>
            <a:ext cx="10405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78733" y="6662781"/>
            <a:ext cx="313267" cy="20116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3</a:t>
            </a:r>
          </a:p>
        </p:txBody>
      </p: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35CD735B-1108-4538-9222-B79570AB4950}"/>
              </a:ext>
            </a:extLst>
          </p:cNvPr>
          <p:cNvSpPr txBox="1"/>
          <p:nvPr/>
        </p:nvSpPr>
        <p:spPr>
          <a:xfrm>
            <a:off x="5072094" y="6734889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cs typeface="Segoe UI Semibold" panose="020B0702040204020203" pitchFamily="34" charset="0"/>
              </a:rPr>
              <a:t>Time Period: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_</a:t>
            </a:r>
            <a:r>
              <a:rPr lang="en-US" sz="1000" dirty="0" err="1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timeperiod</a:t>
            </a:r>
            <a:r>
              <a:rPr lang="en-US" sz="100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_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30622A-2F6D-4571-9186-3AB112496699}"/>
              </a:ext>
            </a:extLst>
          </p:cNvPr>
          <p:cNvSpPr txBox="1"/>
          <p:nvPr/>
        </p:nvSpPr>
        <p:spPr>
          <a:xfrm>
            <a:off x="221321" y="6718207"/>
            <a:ext cx="3589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barChart1">
            <a:extLst>
              <a:ext uri="{FF2B5EF4-FFF2-40B4-BE49-F238E27FC236}">
                <a16:creationId xmlns:a16="http://schemas.microsoft.com/office/drawing/2014/main" id="{B777E14E-37C6-44C2-9DC2-9F24CDAF8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300997"/>
              </p:ext>
            </p:extLst>
          </p:nvPr>
        </p:nvGraphicFramePr>
        <p:xfrm>
          <a:off x="4932886" y="759747"/>
          <a:ext cx="6792543" cy="307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cxnSp>
        <p:nvCxnSpPr>
          <p:cNvPr id="15" name="connector">
            <a:extLst>
              <a:ext uri="{FF2B5EF4-FFF2-40B4-BE49-F238E27FC236}">
                <a16:creationId xmlns:a16="http://schemas.microsoft.com/office/drawing/2014/main" id="{57A73BE5-6A77-4164-8EAD-2C4FCD2EE235}"/>
              </a:ext>
            </a:extLst>
          </p:cNvPr>
          <p:cNvCxnSpPr/>
          <p:nvPr/>
        </p:nvCxnSpPr>
        <p:spPr>
          <a:xfrm>
            <a:off x="259386" y="981781"/>
            <a:ext cx="11566559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0">
                  <a:srgbClr val="008161"/>
                </a:gs>
                <a:gs pos="100000">
                  <a:srgbClr val="00816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barChart2">
            <a:extLst>
              <a:ext uri="{FF2B5EF4-FFF2-40B4-BE49-F238E27FC236}">
                <a16:creationId xmlns:a16="http://schemas.microsoft.com/office/drawing/2014/main" id="{313EAF6A-7F40-4197-8EB9-74151956D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347577"/>
              </p:ext>
            </p:extLst>
          </p:nvPr>
        </p:nvGraphicFramePr>
        <p:xfrm>
          <a:off x="4772620" y="3875999"/>
          <a:ext cx="6952809" cy="2689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2" name="barChartTable1">
            <a:extLst>
              <a:ext uri="{FF2B5EF4-FFF2-40B4-BE49-F238E27FC236}">
                <a16:creationId xmlns:a16="http://schemas.microsoft.com/office/drawing/2014/main" id="{51924312-9490-4CBB-A2C2-E65E98951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80216"/>
              </p:ext>
            </p:extLst>
          </p:nvPr>
        </p:nvGraphicFramePr>
        <p:xfrm>
          <a:off x="4385535" y="3350327"/>
          <a:ext cx="734816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12">
                  <a:extLst>
                    <a:ext uri="{9D8B030D-6E8A-4147-A177-3AD203B41FA5}">
                      <a16:colId xmlns:a16="http://schemas.microsoft.com/office/drawing/2014/main" val="1156609253"/>
                    </a:ext>
                  </a:extLst>
                </a:gridCol>
                <a:gridCol w="537604">
                  <a:extLst>
                    <a:ext uri="{9D8B030D-6E8A-4147-A177-3AD203B41FA5}">
                      <a16:colId xmlns:a16="http://schemas.microsoft.com/office/drawing/2014/main" val="2254811363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1844273956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1990367146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3962306676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2743332903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130090419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1560453240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4178935240"/>
                    </a:ext>
                  </a:extLst>
                </a:gridCol>
              </a:tblGrid>
              <a:tr h="1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vs Convenience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106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94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720901"/>
                  </a:ext>
                </a:extLst>
              </a:tr>
            </a:tbl>
          </a:graphicData>
        </a:graphic>
      </p:graphicFrame>
      <p:graphicFrame>
        <p:nvGraphicFramePr>
          <p:cNvPr id="29" name="barChartTable2">
            <a:extLst>
              <a:ext uri="{FF2B5EF4-FFF2-40B4-BE49-F238E27FC236}">
                <a16:creationId xmlns:a16="http://schemas.microsoft.com/office/drawing/2014/main" id="{10026FE8-2DBE-4C3F-B53F-82C82E57D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92741"/>
              </p:ext>
            </p:extLst>
          </p:nvPr>
        </p:nvGraphicFramePr>
        <p:xfrm>
          <a:off x="4500990" y="6169455"/>
          <a:ext cx="749606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667">
                  <a:extLst>
                    <a:ext uri="{9D8B030D-6E8A-4147-A177-3AD203B41FA5}">
                      <a16:colId xmlns:a16="http://schemas.microsoft.com/office/drawing/2014/main" val="1156609253"/>
                    </a:ext>
                  </a:extLst>
                </a:gridCol>
                <a:gridCol w="942673">
                  <a:extLst>
                    <a:ext uri="{9D8B030D-6E8A-4147-A177-3AD203B41FA5}">
                      <a16:colId xmlns:a16="http://schemas.microsoft.com/office/drawing/2014/main" val="2254811363"/>
                    </a:ext>
                  </a:extLst>
                </a:gridCol>
                <a:gridCol w="1277058">
                  <a:extLst>
                    <a:ext uri="{9D8B030D-6E8A-4147-A177-3AD203B41FA5}">
                      <a16:colId xmlns:a16="http://schemas.microsoft.com/office/drawing/2014/main" val="2598564918"/>
                    </a:ext>
                  </a:extLst>
                </a:gridCol>
                <a:gridCol w="1277058">
                  <a:extLst>
                    <a:ext uri="{9D8B030D-6E8A-4147-A177-3AD203B41FA5}">
                      <a16:colId xmlns:a16="http://schemas.microsoft.com/office/drawing/2014/main" val="1077799952"/>
                    </a:ext>
                  </a:extLst>
                </a:gridCol>
                <a:gridCol w="1560882">
                  <a:extLst>
                    <a:ext uri="{9D8B030D-6E8A-4147-A177-3AD203B41FA5}">
                      <a16:colId xmlns:a16="http://schemas.microsoft.com/office/drawing/2014/main" val="1844273956"/>
                    </a:ext>
                  </a:extLst>
                </a:gridCol>
                <a:gridCol w="1453730">
                  <a:extLst>
                    <a:ext uri="{9D8B030D-6E8A-4147-A177-3AD203B41FA5}">
                      <a16:colId xmlns:a16="http://schemas.microsoft.com/office/drawing/2014/main" val="3962306676"/>
                    </a:ext>
                  </a:extLst>
                </a:gridCol>
              </a:tblGrid>
              <a:tr h="1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Index vs Convenience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720901"/>
                  </a:ext>
                </a:extLst>
              </a:tr>
            </a:tbl>
          </a:graphicData>
        </a:graphic>
      </p:graphicFrame>
      <p:graphicFrame>
        <p:nvGraphicFramePr>
          <p:cNvPr id="153" name="stackedChart">
            <a:extLst>
              <a:ext uri="{FF2B5EF4-FFF2-40B4-BE49-F238E27FC236}">
                <a16:creationId xmlns:a16="http://schemas.microsoft.com/office/drawing/2014/main" id="{24018BDD-2C33-40F5-9485-CA09EFB77339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7527293"/>
              </p:ext>
            </p:extLst>
          </p:nvPr>
        </p:nvGraphicFramePr>
        <p:xfrm>
          <a:off x="574246" y="1847844"/>
          <a:ext cx="2952750" cy="4286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6" name="Categories1Text">
            <a:extLst>
              <a:ext uri="{FF2B5EF4-FFF2-40B4-BE49-F238E27FC236}">
                <a16:creationId xmlns:a16="http://schemas.microsoft.com/office/drawing/2014/main" id="{BF860843-B776-4B6D-BE61-5D3E7D8D60A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47688" y="2746433"/>
            <a:ext cx="495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2C89B515-C9DD-42A1-B713-F47C7531ADDA}" type="datetime'''''''''''Chi''''l''l''''''''''''''''''''''''e''''d'">
              <a:rPr lang="en-US" altLang="en-US" sz="11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Chilled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Categories2Text">
            <a:extLst>
              <a:ext uri="{FF2B5EF4-FFF2-40B4-BE49-F238E27FC236}">
                <a16:creationId xmlns:a16="http://schemas.microsoft.com/office/drawing/2014/main" id="{B250A09C-4FC1-40E1-A024-6D72AD647E96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157334" y="4631343"/>
            <a:ext cx="6207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852F0593-528B-4197-9A7B-6A487957D4F0}" type="datetime'A''''m''''bi''''''''''''''e''''''''''n''''''t'''''''''">
              <a:rPr lang="en-US" altLang="en-US" sz="11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Ambient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Series1Legend">
            <a:extLst>
              <a:ext uri="{FF2B5EF4-FFF2-40B4-BE49-F238E27FC236}">
                <a16:creationId xmlns:a16="http://schemas.microsoft.com/office/drawing/2014/main" id="{11EA6336-71C0-4727-A380-3A43DE11352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440863" y="1511993"/>
            <a:ext cx="250825" cy="187325"/>
          </a:xfrm>
          <a:prstGeom prst="rect">
            <a:avLst/>
          </a:prstGeom>
          <a:solidFill>
            <a:srgbClr val="00777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2" name="Series3Legend">
            <a:extLst>
              <a:ext uri="{FF2B5EF4-FFF2-40B4-BE49-F238E27FC236}">
                <a16:creationId xmlns:a16="http://schemas.microsoft.com/office/drawing/2014/main" id="{2E2B1D90-6E6C-482D-B53F-E33175BC039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092072" y="1499374"/>
            <a:ext cx="250825" cy="187325"/>
          </a:xfrm>
          <a:prstGeom prst="rect">
            <a:avLst/>
          </a:prstGeom>
          <a:solidFill>
            <a:srgbClr val="C0C0C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57" name="Series2Legend">
            <a:extLst>
              <a:ext uri="{FF2B5EF4-FFF2-40B4-BE49-F238E27FC236}">
                <a16:creationId xmlns:a16="http://schemas.microsoft.com/office/drawing/2014/main" id="{0097C5A4-A3D7-423B-A0E6-D5439CB6E5C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1352251" y="1503293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2" name="Series1Text">
            <a:extLst>
              <a:ext uri="{FF2B5EF4-FFF2-40B4-BE49-F238E27FC236}">
                <a16:creationId xmlns:a16="http://schemas.microsoft.com/office/drawing/2014/main" id="{3E27AB4A-292D-4908-9B64-E72290B0744C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822773" y="1499292"/>
            <a:ext cx="350838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3DA6E1C-97C7-403B-9520-6DEC11B8DD95}" type="datetime'''''''''T''''o''''''''''''''''''t''''''''''''''''''a''''''l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Total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0" name="Series2Text">
            <a:extLst>
              <a:ext uri="{FF2B5EF4-FFF2-40B4-BE49-F238E27FC236}">
                <a16:creationId xmlns:a16="http://schemas.microsoft.com/office/drawing/2014/main" id="{A4561401-703D-4B5E-876F-F22A2FDE6CCA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1666790" y="1509825"/>
            <a:ext cx="2714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552EEAC-00C8-439F-A149-62C8F1F7F78D}" type="datetime'''S''''''''''''''''''''''''''''''''''''''''''SD''''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SSD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7" name="Series3Text">
            <a:extLst>
              <a:ext uri="{FF2B5EF4-FFF2-40B4-BE49-F238E27FC236}">
                <a16:creationId xmlns:a16="http://schemas.microsoft.com/office/drawing/2014/main" id="{F1931C0B-AF5C-4ADE-AFED-6FC8ECEDE7BB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426441" y="1517912"/>
            <a:ext cx="2651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5CA89E23-8622-4D87-B3D8-2D8C55AF98A9}" type="datetime'''''''''''''''''''S''''''''t''''i''''''''l''''''l'''''''">
              <a:rPr lang="en-US" altLang="en-US" sz="1400" smtClean="0">
                <a:solidFill>
                  <a:schemeClr val="tx1"/>
                </a:solidFill>
                <a:latin typeface="Franklin Gothic Book" panose="020B0503020102020204" pitchFamily="34" charset="0"/>
              </a:rPr>
              <a:pPr/>
              <a:t>Still</a:t>
            </a:fld>
            <a:endParaRPr lang="en-US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B264B20-FB42-410D-9F9B-D371D4B3F30E}"/>
              </a:ext>
            </a:extLst>
          </p:cNvPr>
          <p:cNvSpPr txBox="1"/>
          <p:nvPr/>
        </p:nvSpPr>
        <p:spPr>
          <a:xfrm>
            <a:off x="269438" y="1066698"/>
            <a:ext cx="259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Trip Share &amp; Gap v YAGO</a:t>
            </a:r>
          </a:p>
        </p:txBody>
      </p:sp>
      <p:graphicFrame>
        <p:nvGraphicFramePr>
          <p:cNvPr id="4" name="chilledTable">
            <a:extLst>
              <a:ext uri="{FF2B5EF4-FFF2-40B4-BE49-F238E27FC236}">
                <a16:creationId xmlns:a16="http://schemas.microsoft.com/office/drawing/2014/main" id="{F0E648AE-F8C5-43B5-9921-F4C4F164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10472"/>
              </p:ext>
            </p:extLst>
          </p:nvPr>
        </p:nvGraphicFramePr>
        <p:xfrm>
          <a:off x="3673408" y="1760905"/>
          <a:ext cx="683552" cy="2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2">
                  <a:extLst>
                    <a:ext uri="{9D8B030D-6E8A-4147-A177-3AD203B41FA5}">
                      <a16:colId xmlns:a16="http://schemas.microsoft.com/office/drawing/2014/main" val="2680165628"/>
                    </a:ext>
                  </a:extLst>
                </a:gridCol>
              </a:tblGrid>
              <a:tr h="43609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% change Vs Prior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7362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4771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268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10230"/>
                  </a:ext>
                </a:extLst>
              </a:tr>
            </a:tbl>
          </a:graphicData>
        </a:graphic>
      </p:graphicFrame>
      <p:graphicFrame>
        <p:nvGraphicFramePr>
          <p:cNvPr id="32" name="ambientTable">
            <a:extLst>
              <a:ext uri="{FF2B5EF4-FFF2-40B4-BE49-F238E27FC236}">
                <a16:creationId xmlns:a16="http://schemas.microsoft.com/office/drawing/2014/main" id="{1B17354A-D2A5-4C02-8168-E87574AD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00621"/>
              </p:ext>
            </p:extLst>
          </p:nvPr>
        </p:nvGraphicFramePr>
        <p:xfrm>
          <a:off x="3656338" y="3833601"/>
          <a:ext cx="683552" cy="216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2">
                  <a:extLst>
                    <a:ext uri="{9D8B030D-6E8A-4147-A177-3AD203B41FA5}">
                      <a16:colId xmlns:a16="http://schemas.microsoft.com/office/drawing/2014/main" val="2680165628"/>
                    </a:ext>
                  </a:extLst>
                </a:gridCol>
              </a:tblGrid>
              <a:tr h="51478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% change Vs Prior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7362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4771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302684"/>
                  </a:ext>
                </a:extLst>
              </a:tr>
              <a:tr h="521936"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Franklin Gothic Book" panose="020B0503020102020204" pitchFamily="34" charset="0"/>
                      </a:endParaRPr>
                    </a:p>
                    <a:p>
                      <a:pPr algn="ctr"/>
                      <a:r>
                        <a:rPr lang="en-IN" sz="1100" dirty="0"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10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092861" y="3150678"/>
            <a:ext cx="6070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Thank You!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94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C8CD4-94C9-4B13-9BC1-D098E58B2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7E801-3144-4C8E-B92D-2E5B818F918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6A411-2BED-4D7C-A721-C802F0882CE2}"/>
              </a:ext>
            </a:extLst>
          </p:cNvPr>
          <p:cNvSpPr txBox="1"/>
          <p:nvPr/>
        </p:nvSpPr>
        <p:spPr>
          <a:xfrm>
            <a:off x="5407186" y="2958630"/>
            <a:ext cx="7099139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32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Appendix</a:t>
            </a:r>
          </a:p>
          <a:p>
            <a:r>
              <a:rPr lang="en-IN" sz="2400" dirty="0">
                <a:solidFill>
                  <a:srgbClr val="FFFFFF"/>
                </a:solidFill>
                <a:latin typeface="Franklin Gothic Book" panose="020B0503020102020204" pitchFamily="34" charset="0"/>
                <a:cs typeface="Arial" charset="0"/>
              </a:rPr>
              <a:t>(Best in Class Comparison for Imageries)</a:t>
            </a:r>
          </a:p>
          <a:p>
            <a:pPr lvl="0"/>
            <a:r>
              <a:rPr lang="en-IN" sz="4800" dirty="0">
                <a:solidFill>
                  <a:srgbClr val="FFFFFF"/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6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0986351" y="6537960"/>
            <a:ext cx="313267" cy="176747"/>
          </a:xfrm>
        </p:spPr>
        <p:txBody>
          <a:bodyPr/>
          <a:lstStyle/>
          <a:p>
            <a:fld id="{27369ADA-A260-4F2B-BAFF-82EC9A3647E0}" type="slidenum">
              <a:rPr lang="en-US" smtClean="0"/>
              <a:t>4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080E5-2FE3-42C2-94C9-BAEF11DB15B3}"/>
              </a:ext>
            </a:extLst>
          </p:cNvPr>
          <p:cNvSpPr txBox="1"/>
          <p:nvPr/>
        </p:nvSpPr>
        <p:spPr>
          <a:xfrm>
            <a:off x="4643912" y="1446937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125D87-798D-42EE-BC02-CCE6312F06BC}"/>
              </a:ext>
            </a:extLst>
          </p:cNvPr>
          <p:cNvSpPr txBox="1"/>
          <p:nvPr/>
        </p:nvSpPr>
        <p:spPr>
          <a:xfrm>
            <a:off x="4689866" y="3577323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3" name="globe1">
            <a:extLst>
              <a:ext uri="{FF2B5EF4-FFF2-40B4-BE49-F238E27FC236}">
                <a16:creationId xmlns:a16="http://schemas.microsoft.com/office/drawing/2014/main" id="{2D3200C4-4E5A-4821-A441-C9A0DAAA929E}"/>
              </a:ext>
            </a:extLst>
          </p:cNvPr>
          <p:cNvGrpSpPr/>
          <p:nvPr/>
        </p:nvGrpSpPr>
        <p:grpSpPr>
          <a:xfrm>
            <a:off x="3168785" y="1650564"/>
            <a:ext cx="1152384" cy="1176402"/>
            <a:chOff x="3168785" y="1650564"/>
            <a:chExt cx="1152384" cy="1176402"/>
          </a:xfrm>
        </p:grpSpPr>
        <p:sp>
          <p:nvSpPr>
            <p:cNvPr id="65" name="oval">
              <a:extLst>
                <a:ext uri="{FF2B5EF4-FFF2-40B4-BE49-F238E27FC236}">
                  <a16:creationId xmlns:a16="http://schemas.microsoft.com/office/drawing/2014/main" id="{617CFFB7-0FD6-42D9-94CC-B379ACA460D8}"/>
                </a:ext>
              </a:extLst>
            </p:cNvPr>
            <p:cNvSpPr/>
            <p:nvPr/>
          </p:nvSpPr>
          <p:spPr>
            <a:xfrm>
              <a:off x="3168785" y="1650564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C6FECA5-9DBC-4717-BA42-0F068B4A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715186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2" name="globe2">
            <a:extLst>
              <a:ext uri="{FF2B5EF4-FFF2-40B4-BE49-F238E27FC236}">
                <a16:creationId xmlns:a16="http://schemas.microsoft.com/office/drawing/2014/main" id="{8C4EA0CD-C271-414B-9867-7679DBC69E57}"/>
              </a:ext>
            </a:extLst>
          </p:cNvPr>
          <p:cNvGrpSpPr/>
          <p:nvPr/>
        </p:nvGrpSpPr>
        <p:grpSpPr>
          <a:xfrm>
            <a:off x="3168785" y="3785458"/>
            <a:ext cx="1152384" cy="1149491"/>
            <a:chOff x="3168785" y="3547333"/>
            <a:chExt cx="1152384" cy="1149491"/>
          </a:xfrm>
        </p:grpSpPr>
        <p:sp>
          <p:nvSpPr>
            <p:cNvPr id="68" name="oval">
              <a:extLst>
                <a:ext uri="{FF2B5EF4-FFF2-40B4-BE49-F238E27FC236}">
                  <a16:creationId xmlns:a16="http://schemas.microsoft.com/office/drawing/2014/main" id="{28AAB758-B060-48FE-B0A7-5AB56DDE7026}"/>
                </a:ext>
              </a:extLst>
            </p:cNvPr>
            <p:cNvSpPr/>
            <p:nvPr/>
          </p:nvSpPr>
          <p:spPr>
            <a:xfrm>
              <a:off x="3168785" y="3547333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754FF912-E3E8-4C76-9523-6FB5789A6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68254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C693E-9AD4-4FB7-BCF6-6628873837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44922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40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73791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_retailer_ VS COMPETITION –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"/>
          <p:cNvGraphicFramePr/>
          <p:nvPr>
            <p:extLst>
              <p:ext uri="{D42A27DB-BD31-4B8C-83A1-F6EECF244321}">
                <p14:modId xmlns:p14="http://schemas.microsoft.com/office/powerpoint/2010/main" val="3756016663"/>
              </p:ext>
            </p:extLst>
          </p:nvPr>
        </p:nvGraphicFramePr>
        <p:xfrm>
          <a:off x="1202115" y="954741"/>
          <a:ext cx="10208676" cy="559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/>
          <p:cNvSpPr/>
          <p:nvPr/>
        </p:nvSpPr>
        <p:spPr>
          <a:xfrm>
            <a:off x="493486" y="885370"/>
            <a:ext cx="11420608" cy="217830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97541" y="3068752"/>
            <a:ext cx="11416553" cy="350515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648858" y="1210653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4796" y="4000215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Convenience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248229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78748" y="934394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2276" y="93439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E526E-ADE9-4305-9B63-BD0871A99408}"/>
              </a:ext>
            </a:extLst>
          </p:cNvPr>
          <p:cNvSpPr txBox="1"/>
          <p:nvPr/>
        </p:nvSpPr>
        <p:spPr>
          <a:xfrm>
            <a:off x="10342201" y="703440"/>
            <a:ext cx="1002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Best-In-Class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EAFC17-E463-4EDE-AD0E-76DEC5F2F3A1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1">
            <a:extLst>
              <a:ext uri="{FF2B5EF4-FFF2-40B4-BE49-F238E27FC236}">
                <a16:creationId xmlns:a16="http://schemas.microsoft.com/office/drawing/2014/main" id="{AAF67D3D-CCF5-4C45-AFA3-6AC40E4DCB45}"/>
              </a:ext>
            </a:extLst>
          </p:cNvPr>
          <p:cNvGrpSpPr/>
          <p:nvPr/>
        </p:nvGrpSpPr>
        <p:grpSpPr>
          <a:xfrm>
            <a:off x="10368000" y="1188000"/>
            <a:ext cx="1289825" cy="268941"/>
            <a:chOff x="10368000" y="1188000"/>
            <a:chExt cx="1289825" cy="268941"/>
          </a:xfrm>
        </p:grpSpPr>
        <p:sp>
          <p:nvSpPr>
            <p:cNvPr id="6" name="Rectangle"/>
            <p:cNvSpPr/>
            <p:nvPr/>
          </p:nvSpPr>
          <p:spPr>
            <a:xfrm>
              <a:off x="11030973" y="118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img">
              <a:extLst>
                <a:ext uri="{FF2B5EF4-FFF2-40B4-BE49-F238E27FC236}">
                  <a16:creationId xmlns:a16="http://schemas.microsoft.com/office/drawing/2014/main" id="{25A9A248-8516-4DAE-8297-A43F73BF6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119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2">
            <a:extLst>
              <a:ext uri="{FF2B5EF4-FFF2-40B4-BE49-F238E27FC236}">
                <a16:creationId xmlns:a16="http://schemas.microsoft.com/office/drawing/2014/main" id="{9DDCF0D6-92E5-4454-B921-19B46E29A1A9}"/>
              </a:ext>
            </a:extLst>
          </p:cNvPr>
          <p:cNvGrpSpPr/>
          <p:nvPr/>
        </p:nvGrpSpPr>
        <p:grpSpPr>
          <a:xfrm>
            <a:off x="10379659" y="1584000"/>
            <a:ext cx="1307734" cy="268941"/>
            <a:chOff x="10379659" y="1584000"/>
            <a:chExt cx="1307734" cy="268941"/>
          </a:xfrm>
        </p:grpSpPr>
        <p:sp>
          <p:nvSpPr>
            <p:cNvPr id="19" name="Rectangle"/>
            <p:cNvSpPr/>
            <p:nvPr/>
          </p:nvSpPr>
          <p:spPr>
            <a:xfrm>
              <a:off x="11060541" y="158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39.0%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img">
              <a:extLst>
                <a:ext uri="{FF2B5EF4-FFF2-40B4-BE49-F238E27FC236}">
                  <a16:creationId xmlns:a16="http://schemas.microsoft.com/office/drawing/2014/main" id="{8D88CA63-C344-4871-881D-18451428F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9659" y="1586863"/>
              <a:ext cx="228682" cy="24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9">
            <a:extLst>
              <a:ext uri="{FF2B5EF4-FFF2-40B4-BE49-F238E27FC236}">
                <a16:creationId xmlns:a16="http://schemas.microsoft.com/office/drawing/2014/main" id="{128805FF-6881-46F0-B9F9-5B13A35DF832}"/>
              </a:ext>
            </a:extLst>
          </p:cNvPr>
          <p:cNvGrpSpPr/>
          <p:nvPr/>
        </p:nvGrpSpPr>
        <p:grpSpPr>
          <a:xfrm>
            <a:off x="10370864" y="4248000"/>
            <a:ext cx="1311214" cy="268941"/>
            <a:chOff x="10370864" y="4248000"/>
            <a:chExt cx="1311214" cy="268941"/>
          </a:xfrm>
        </p:grpSpPr>
        <p:sp>
          <p:nvSpPr>
            <p:cNvPr id="26" name="Rectangle"/>
            <p:cNvSpPr/>
            <p:nvPr/>
          </p:nvSpPr>
          <p:spPr>
            <a:xfrm>
              <a:off x="11055226" y="424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img">
              <a:extLst>
                <a:ext uri="{FF2B5EF4-FFF2-40B4-BE49-F238E27FC236}">
                  <a16:creationId xmlns:a16="http://schemas.microsoft.com/office/drawing/2014/main" id="{2FF58518-B4EE-42AD-9810-B742F98C4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0864" y="4250864"/>
              <a:ext cx="246272" cy="24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11">
            <a:extLst>
              <a:ext uri="{FF2B5EF4-FFF2-40B4-BE49-F238E27FC236}">
                <a16:creationId xmlns:a16="http://schemas.microsoft.com/office/drawing/2014/main" id="{3BD850E8-0D6C-461E-A588-E42DA37C84F7}"/>
              </a:ext>
            </a:extLst>
          </p:cNvPr>
          <p:cNvGrpSpPr/>
          <p:nvPr/>
        </p:nvGrpSpPr>
        <p:grpSpPr>
          <a:xfrm>
            <a:off x="10368000" y="5004000"/>
            <a:ext cx="1289825" cy="268941"/>
            <a:chOff x="10368000" y="5004000"/>
            <a:chExt cx="1289825" cy="268941"/>
          </a:xfrm>
        </p:grpSpPr>
        <p:sp>
          <p:nvSpPr>
            <p:cNvPr id="28" name="Rectangle"/>
            <p:cNvSpPr/>
            <p:nvPr/>
          </p:nvSpPr>
          <p:spPr>
            <a:xfrm>
              <a:off x="11030973" y="500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" name="img">
              <a:extLst>
                <a:ext uri="{FF2B5EF4-FFF2-40B4-BE49-F238E27FC236}">
                  <a16:creationId xmlns:a16="http://schemas.microsoft.com/office/drawing/2014/main" id="{86F01597-D747-4CEA-A092-01813EFB0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5004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imeperiodTextbox">
            <a:extLst>
              <a:ext uri="{FF2B5EF4-FFF2-40B4-BE49-F238E27FC236}">
                <a16:creationId xmlns:a16="http://schemas.microsoft.com/office/drawing/2014/main" id="{A97405EA-ABA9-4FB5-849B-76A85789DF59}"/>
              </a:ext>
            </a:extLst>
          </p:cNvPr>
          <p:cNvSpPr txBox="1"/>
          <p:nvPr/>
        </p:nvSpPr>
        <p:spPr>
          <a:xfrm>
            <a:off x="5110544" y="6734889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</p:txBody>
      </p:sp>
      <p:grpSp>
        <p:nvGrpSpPr>
          <p:cNvPr id="31" name="Group5">
            <a:extLst>
              <a:ext uri="{FF2B5EF4-FFF2-40B4-BE49-F238E27FC236}">
                <a16:creationId xmlns:a16="http://schemas.microsoft.com/office/drawing/2014/main" id="{CD600E35-B6CE-4DC7-B930-2496A283B012}"/>
              </a:ext>
            </a:extLst>
          </p:cNvPr>
          <p:cNvGrpSpPr/>
          <p:nvPr/>
        </p:nvGrpSpPr>
        <p:grpSpPr>
          <a:xfrm>
            <a:off x="10368000" y="2718000"/>
            <a:ext cx="1314078" cy="286941"/>
            <a:chOff x="10368000" y="2718000"/>
            <a:chExt cx="1314078" cy="286941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9DE85228-9678-4B87-9E21-26D8BA0AB430}"/>
                </a:ext>
              </a:extLst>
            </p:cNvPr>
            <p:cNvSpPr/>
            <p:nvPr/>
          </p:nvSpPr>
          <p:spPr>
            <a:xfrm>
              <a:off x="11055226" y="273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img">
              <a:extLst>
                <a:ext uri="{FF2B5EF4-FFF2-40B4-BE49-F238E27FC236}">
                  <a16:creationId xmlns:a16="http://schemas.microsoft.com/office/drawing/2014/main" id="{E373E74F-EABB-4B4B-B01F-7203D1184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2718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4">
            <a:extLst>
              <a:ext uri="{FF2B5EF4-FFF2-40B4-BE49-F238E27FC236}">
                <a16:creationId xmlns:a16="http://schemas.microsoft.com/office/drawing/2014/main" id="{368A53CF-3D54-4C7C-9930-58F966804B80}"/>
              </a:ext>
            </a:extLst>
          </p:cNvPr>
          <p:cNvGrpSpPr/>
          <p:nvPr/>
        </p:nvGrpSpPr>
        <p:grpSpPr>
          <a:xfrm>
            <a:off x="10358200" y="2248941"/>
            <a:ext cx="1323878" cy="268941"/>
            <a:chOff x="10368000" y="2340000"/>
            <a:chExt cx="1323878" cy="268941"/>
          </a:xfrm>
        </p:grpSpPr>
        <p:sp>
          <p:nvSpPr>
            <p:cNvPr id="22" name="Rectangle"/>
            <p:cNvSpPr/>
            <p:nvPr/>
          </p:nvSpPr>
          <p:spPr>
            <a:xfrm>
              <a:off x="11065026" y="234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img">
              <a:extLst>
                <a:ext uri="{FF2B5EF4-FFF2-40B4-BE49-F238E27FC236}">
                  <a16:creationId xmlns:a16="http://schemas.microsoft.com/office/drawing/2014/main" id="{DC3D8BC7-C2BC-439F-87EB-8B7390F2B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2340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6">
            <a:extLst>
              <a:ext uri="{FF2B5EF4-FFF2-40B4-BE49-F238E27FC236}">
                <a16:creationId xmlns:a16="http://schemas.microsoft.com/office/drawing/2014/main" id="{0523A1E8-697A-482C-8E45-BEA92AAEEEE6}"/>
              </a:ext>
            </a:extLst>
          </p:cNvPr>
          <p:cNvGrpSpPr/>
          <p:nvPr/>
        </p:nvGrpSpPr>
        <p:grpSpPr>
          <a:xfrm>
            <a:off x="10368000" y="3096000"/>
            <a:ext cx="1314078" cy="268941"/>
            <a:chOff x="10368000" y="3096000"/>
            <a:chExt cx="1314078" cy="268941"/>
          </a:xfrm>
        </p:grpSpPr>
        <p:sp>
          <p:nvSpPr>
            <p:cNvPr id="23" name="Rectangle"/>
            <p:cNvSpPr/>
            <p:nvPr/>
          </p:nvSpPr>
          <p:spPr>
            <a:xfrm>
              <a:off x="11055226" y="309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img">
              <a:extLst>
                <a:ext uri="{FF2B5EF4-FFF2-40B4-BE49-F238E27FC236}">
                  <a16:creationId xmlns:a16="http://schemas.microsoft.com/office/drawing/2014/main" id="{724C66D1-CE8A-45A6-B7C6-06DC251B4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31032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3">
            <a:extLst>
              <a:ext uri="{FF2B5EF4-FFF2-40B4-BE49-F238E27FC236}">
                <a16:creationId xmlns:a16="http://schemas.microsoft.com/office/drawing/2014/main" id="{BD62F521-BB8B-4827-A1C7-DC338E1E5CBB}"/>
              </a:ext>
            </a:extLst>
          </p:cNvPr>
          <p:cNvGrpSpPr/>
          <p:nvPr/>
        </p:nvGrpSpPr>
        <p:grpSpPr>
          <a:xfrm>
            <a:off x="10379072" y="1964863"/>
            <a:ext cx="1303838" cy="284078"/>
            <a:chOff x="10379072" y="1964863"/>
            <a:chExt cx="1303838" cy="284078"/>
          </a:xfrm>
        </p:grpSpPr>
        <p:sp>
          <p:nvSpPr>
            <p:cNvPr id="20" name="Rectangle"/>
            <p:cNvSpPr/>
            <p:nvPr/>
          </p:nvSpPr>
          <p:spPr>
            <a:xfrm>
              <a:off x="11056058" y="198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38.6%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" name="img">
              <a:extLst>
                <a:ext uri="{FF2B5EF4-FFF2-40B4-BE49-F238E27FC236}">
                  <a16:creationId xmlns:a16="http://schemas.microsoft.com/office/drawing/2014/main" id="{C055DB80-3FC1-467C-90DF-AEF0AF537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9072" y="1964863"/>
              <a:ext cx="229855" cy="24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7">
            <a:extLst>
              <a:ext uri="{FF2B5EF4-FFF2-40B4-BE49-F238E27FC236}">
                <a16:creationId xmlns:a16="http://schemas.microsoft.com/office/drawing/2014/main" id="{5F1EDD44-46AD-4243-AAD9-4D6ED4FDD256}"/>
              </a:ext>
            </a:extLst>
          </p:cNvPr>
          <p:cNvGrpSpPr/>
          <p:nvPr/>
        </p:nvGrpSpPr>
        <p:grpSpPr>
          <a:xfrm>
            <a:off x="10368000" y="3492000"/>
            <a:ext cx="1319395" cy="268941"/>
            <a:chOff x="10368000" y="3492000"/>
            <a:chExt cx="1319395" cy="268941"/>
          </a:xfrm>
        </p:grpSpPr>
        <p:sp>
          <p:nvSpPr>
            <p:cNvPr id="24" name="Rectangle"/>
            <p:cNvSpPr/>
            <p:nvPr/>
          </p:nvSpPr>
          <p:spPr>
            <a:xfrm>
              <a:off x="11060543" y="349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img">
              <a:extLst>
                <a:ext uri="{FF2B5EF4-FFF2-40B4-BE49-F238E27FC236}">
                  <a16:creationId xmlns:a16="http://schemas.microsoft.com/office/drawing/2014/main" id="{9ABC50A2-BFF6-40B0-A10C-BE94C0A2C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3492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8">
            <a:extLst>
              <a:ext uri="{FF2B5EF4-FFF2-40B4-BE49-F238E27FC236}">
                <a16:creationId xmlns:a16="http://schemas.microsoft.com/office/drawing/2014/main" id="{FCA8FE21-220B-4678-9B5A-890D26FADA4B}"/>
              </a:ext>
            </a:extLst>
          </p:cNvPr>
          <p:cNvGrpSpPr/>
          <p:nvPr/>
        </p:nvGrpSpPr>
        <p:grpSpPr>
          <a:xfrm>
            <a:off x="10370864" y="3846757"/>
            <a:ext cx="1321014" cy="268941"/>
            <a:chOff x="10370864" y="3846757"/>
            <a:chExt cx="1321014" cy="268941"/>
          </a:xfrm>
        </p:grpSpPr>
        <p:sp>
          <p:nvSpPr>
            <p:cNvPr id="25" name="Rectangle"/>
            <p:cNvSpPr/>
            <p:nvPr/>
          </p:nvSpPr>
          <p:spPr>
            <a:xfrm>
              <a:off x="11065026" y="3846757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41.2%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4" name="img">
              <a:extLst>
                <a:ext uri="{FF2B5EF4-FFF2-40B4-BE49-F238E27FC236}">
                  <a16:creationId xmlns:a16="http://schemas.microsoft.com/office/drawing/2014/main" id="{A12C366E-4E13-4775-8DB0-8BD3EBC29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0864" y="3862800"/>
              <a:ext cx="246272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10">
            <a:extLst>
              <a:ext uri="{FF2B5EF4-FFF2-40B4-BE49-F238E27FC236}">
                <a16:creationId xmlns:a16="http://schemas.microsoft.com/office/drawing/2014/main" id="{C6866992-FE44-4E40-A557-2511A8004F27}"/>
              </a:ext>
            </a:extLst>
          </p:cNvPr>
          <p:cNvGrpSpPr/>
          <p:nvPr/>
        </p:nvGrpSpPr>
        <p:grpSpPr>
          <a:xfrm>
            <a:off x="10368000" y="4608000"/>
            <a:ext cx="1314078" cy="280800"/>
            <a:chOff x="10368000" y="4608000"/>
            <a:chExt cx="1314078" cy="280800"/>
          </a:xfrm>
        </p:grpSpPr>
        <p:sp>
          <p:nvSpPr>
            <p:cNvPr id="27" name="Rectangle"/>
            <p:cNvSpPr/>
            <p:nvPr/>
          </p:nvSpPr>
          <p:spPr>
            <a:xfrm>
              <a:off x="11055226" y="460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36.8%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img">
              <a:extLst>
                <a:ext uri="{FF2B5EF4-FFF2-40B4-BE49-F238E27FC236}">
                  <a16:creationId xmlns:a16="http://schemas.microsoft.com/office/drawing/2014/main" id="{D283442F-9BB2-4338-8B47-0659D9EE8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4636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13">
            <a:extLst>
              <a:ext uri="{FF2B5EF4-FFF2-40B4-BE49-F238E27FC236}">
                <a16:creationId xmlns:a16="http://schemas.microsoft.com/office/drawing/2014/main" id="{B76D9A8F-0BA9-4064-B503-F72E180D984B}"/>
              </a:ext>
            </a:extLst>
          </p:cNvPr>
          <p:cNvGrpSpPr/>
          <p:nvPr/>
        </p:nvGrpSpPr>
        <p:grpSpPr>
          <a:xfrm>
            <a:off x="10368000" y="5796000"/>
            <a:ext cx="1323878" cy="268941"/>
            <a:chOff x="10368000" y="5796000"/>
            <a:chExt cx="1323878" cy="268941"/>
          </a:xfrm>
        </p:grpSpPr>
        <p:sp>
          <p:nvSpPr>
            <p:cNvPr id="30" name="Rectangle"/>
            <p:cNvSpPr/>
            <p:nvPr/>
          </p:nvSpPr>
          <p:spPr>
            <a:xfrm>
              <a:off x="11065026" y="579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img">
              <a:extLst>
                <a:ext uri="{FF2B5EF4-FFF2-40B4-BE49-F238E27FC236}">
                  <a16:creationId xmlns:a16="http://schemas.microsoft.com/office/drawing/2014/main" id="{C8ABA067-331B-4202-9547-74C04E9A1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5796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14">
            <a:extLst>
              <a:ext uri="{FF2B5EF4-FFF2-40B4-BE49-F238E27FC236}">
                <a16:creationId xmlns:a16="http://schemas.microsoft.com/office/drawing/2014/main" id="{42456E43-4463-4695-AA38-5A2A1F37ED14}"/>
              </a:ext>
            </a:extLst>
          </p:cNvPr>
          <p:cNvGrpSpPr/>
          <p:nvPr/>
        </p:nvGrpSpPr>
        <p:grpSpPr>
          <a:xfrm>
            <a:off x="10368000" y="6192000"/>
            <a:ext cx="1352135" cy="304941"/>
            <a:chOff x="10368000" y="6192000"/>
            <a:chExt cx="1352135" cy="304941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9C1FAB91-E38C-49FA-9D51-CD7D95BFC84D}"/>
                </a:ext>
              </a:extLst>
            </p:cNvPr>
            <p:cNvSpPr/>
            <p:nvPr/>
          </p:nvSpPr>
          <p:spPr>
            <a:xfrm>
              <a:off x="11093283" y="622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img">
              <a:extLst>
                <a:ext uri="{FF2B5EF4-FFF2-40B4-BE49-F238E27FC236}">
                  <a16:creationId xmlns:a16="http://schemas.microsoft.com/office/drawing/2014/main" id="{598B22A4-D1DC-4231-A9BA-41D8E7C84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8000" y="61920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12">
            <a:extLst>
              <a:ext uri="{FF2B5EF4-FFF2-40B4-BE49-F238E27FC236}">
                <a16:creationId xmlns:a16="http://schemas.microsoft.com/office/drawing/2014/main" id="{1CBA36A2-5C6C-4942-A0EB-302A6D3F0B6F}"/>
              </a:ext>
            </a:extLst>
          </p:cNvPr>
          <p:cNvGrpSpPr/>
          <p:nvPr/>
        </p:nvGrpSpPr>
        <p:grpSpPr>
          <a:xfrm>
            <a:off x="10374631" y="5364000"/>
            <a:ext cx="1308279" cy="281368"/>
            <a:chOff x="10374631" y="5364000"/>
            <a:chExt cx="1308279" cy="281368"/>
          </a:xfrm>
        </p:grpSpPr>
        <p:sp>
          <p:nvSpPr>
            <p:cNvPr id="29" name="Rectangle"/>
            <p:cNvSpPr/>
            <p:nvPr/>
          </p:nvSpPr>
          <p:spPr>
            <a:xfrm>
              <a:off x="11056058" y="536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img">
              <a:extLst>
                <a:ext uri="{FF2B5EF4-FFF2-40B4-BE49-F238E27FC236}">
                  <a16:creationId xmlns:a16="http://schemas.microsoft.com/office/drawing/2014/main" id="{10515CFF-33B7-49FE-BCB5-B198F583A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74631" y="5406631"/>
              <a:ext cx="238737" cy="23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5641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77675" y="6680200"/>
            <a:ext cx="314325" cy="176213"/>
          </a:xfrm>
        </p:spPr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</a:rPr>
              <a:pPr/>
              <a:t>41</a:t>
            </a:fld>
            <a:endParaRPr lang="en-US" dirty="0">
              <a:solidFill>
                <a:srgbClr val="333E48">
                  <a:lumMod val="75000"/>
                </a:srgbClr>
              </a:solidFill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DC61E19-71EF-4FF6-A05F-6C0B08F25FF9}"/>
              </a:ext>
            </a:extLst>
          </p:cNvPr>
          <p:cNvSpPr txBox="1"/>
          <p:nvPr/>
        </p:nvSpPr>
        <p:spPr>
          <a:xfrm>
            <a:off x="350787" y="259936"/>
            <a:ext cx="11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  <a:cs typeface="Arial" panose="020B0604020202020204" pitchFamily="34" charset="0"/>
              </a:rPr>
              <a:t>IMAGERY SNAPSHOT: _retailer_ VS COMPETITION - ESTABLISHMENT IN TRADE AREA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"/>
          <p:cNvGraphicFramePr/>
          <p:nvPr>
            <p:extLst>
              <p:ext uri="{D42A27DB-BD31-4B8C-83A1-F6EECF244321}">
                <p14:modId xmlns:p14="http://schemas.microsoft.com/office/powerpoint/2010/main" val="1280564715"/>
              </p:ext>
            </p:extLst>
          </p:nvPr>
        </p:nvGraphicFramePr>
        <p:xfrm>
          <a:off x="1075766" y="941293"/>
          <a:ext cx="10361919" cy="5609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1154100" y="886389"/>
            <a:ext cx="0" cy="5658539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78748" y="934394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2276" y="93439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E526E-ADE9-4305-9B63-BD0871A99408}"/>
              </a:ext>
            </a:extLst>
          </p:cNvPr>
          <p:cNvSpPr txBox="1"/>
          <p:nvPr/>
        </p:nvSpPr>
        <p:spPr>
          <a:xfrm>
            <a:off x="10342201" y="703440"/>
            <a:ext cx="1002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Best-In-Class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3486" y="887506"/>
            <a:ext cx="11420608" cy="25543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568523" y="1637050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Atmosphere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1349" y="4873952"/>
            <a:ext cx="464458" cy="76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Service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3486" y="5801546"/>
            <a:ext cx="11312818" cy="7434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520488" y="5759553"/>
            <a:ext cx="464458" cy="839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Other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3486" y="3436037"/>
            <a:ext cx="11420608" cy="13152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559655" y="3558172"/>
            <a:ext cx="464458" cy="118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Value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3486" y="4755405"/>
            <a:ext cx="11434055" cy="105817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BB4821-C528-4BF7-893E-3848FE792BEF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imeperiodTextbox">
            <a:extLst>
              <a:ext uri="{FF2B5EF4-FFF2-40B4-BE49-F238E27FC236}">
                <a16:creationId xmlns:a16="http://schemas.microsoft.com/office/drawing/2014/main" id="{D38964B6-CFB7-49F9-BAF8-396C41A8AC36}"/>
              </a:ext>
            </a:extLst>
          </p:cNvPr>
          <p:cNvSpPr txBox="1"/>
          <p:nvPr/>
        </p:nvSpPr>
        <p:spPr>
          <a:xfrm>
            <a:off x="5110544" y="6734889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</a:p>
        </p:txBody>
      </p:sp>
      <p:grpSp>
        <p:nvGrpSpPr>
          <p:cNvPr id="7" name="Group1">
            <a:extLst>
              <a:ext uri="{FF2B5EF4-FFF2-40B4-BE49-F238E27FC236}">
                <a16:creationId xmlns:a16="http://schemas.microsoft.com/office/drawing/2014/main" id="{A0C7BAE0-5515-424E-83E5-C97BA26D8761}"/>
              </a:ext>
            </a:extLst>
          </p:cNvPr>
          <p:cNvGrpSpPr/>
          <p:nvPr/>
        </p:nvGrpSpPr>
        <p:grpSpPr>
          <a:xfrm>
            <a:off x="10424316" y="1152000"/>
            <a:ext cx="1258594" cy="268941"/>
            <a:chOff x="10424316" y="1152000"/>
            <a:chExt cx="1258594" cy="268941"/>
          </a:xfrm>
        </p:grpSpPr>
        <p:sp>
          <p:nvSpPr>
            <p:cNvPr id="6" name="Rectangle"/>
            <p:cNvSpPr/>
            <p:nvPr/>
          </p:nvSpPr>
          <p:spPr>
            <a:xfrm>
              <a:off x="11056058" y="115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img">
              <a:extLst>
                <a:ext uri="{FF2B5EF4-FFF2-40B4-BE49-F238E27FC236}">
                  <a16:creationId xmlns:a16="http://schemas.microsoft.com/office/drawing/2014/main" id="{F914D090-A615-43DF-B69D-66F67DB32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4316" y="119273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3">
            <a:extLst>
              <a:ext uri="{FF2B5EF4-FFF2-40B4-BE49-F238E27FC236}">
                <a16:creationId xmlns:a16="http://schemas.microsoft.com/office/drawing/2014/main" id="{F82AF61C-1F26-41C6-BDE4-9C7146E45B28}"/>
              </a:ext>
            </a:extLst>
          </p:cNvPr>
          <p:cNvGrpSpPr/>
          <p:nvPr/>
        </p:nvGrpSpPr>
        <p:grpSpPr>
          <a:xfrm>
            <a:off x="10422445" y="1836000"/>
            <a:ext cx="1269430" cy="268941"/>
            <a:chOff x="10422445" y="1836000"/>
            <a:chExt cx="1269430" cy="268941"/>
          </a:xfrm>
        </p:grpSpPr>
        <p:sp>
          <p:nvSpPr>
            <p:cNvPr id="20" name="Rectangle"/>
            <p:cNvSpPr/>
            <p:nvPr/>
          </p:nvSpPr>
          <p:spPr>
            <a:xfrm>
              <a:off x="11065023" y="183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26.3%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img">
              <a:extLst>
                <a:ext uri="{FF2B5EF4-FFF2-40B4-BE49-F238E27FC236}">
                  <a16:creationId xmlns:a16="http://schemas.microsoft.com/office/drawing/2014/main" id="{EADD148F-14E0-495B-B8C2-B0B8CE1B5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2445" y="1874046"/>
              <a:ext cx="171909" cy="17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2">
            <a:extLst>
              <a:ext uri="{FF2B5EF4-FFF2-40B4-BE49-F238E27FC236}">
                <a16:creationId xmlns:a16="http://schemas.microsoft.com/office/drawing/2014/main" id="{F09EB75B-D99A-4D44-9B4C-7BCCE1DC3CF1}"/>
              </a:ext>
            </a:extLst>
          </p:cNvPr>
          <p:cNvGrpSpPr/>
          <p:nvPr/>
        </p:nvGrpSpPr>
        <p:grpSpPr>
          <a:xfrm>
            <a:off x="10423137" y="1476000"/>
            <a:ext cx="1264256" cy="268941"/>
            <a:chOff x="10423137" y="1476000"/>
            <a:chExt cx="1264256" cy="268941"/>
          </a:xfrm>
        </p:grpSpPr>
        <p:sp>
          <p:nvSpPr>
            <p:cNvPr id="19" name="Rectangle"/>
            <p:cNvSpPr/>
            <p:nvPr/>
          </p:nvSpPr>
          <p:spPr>
            <a:xfrm>
              <a:off x="11060541" y="147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img">
              <a:extLst>
                <a:ext uri="{FF2B5EF4-FFF2-40B4-BE49-F238E27FC236}">
                  <a16:creationId xmlns:a16="http://schemas.microsoft.com/office/drawing/2014/main" id="{EA2A40EC-0192-4DD1-B041-18723067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3137" y="151673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4">
            <a:extLst>
              <a:ext uri="{FF2B5EF4-FFF2-40B4-BE49-F238E27FC236}">
                <a16:creationId xmlns:a16="http://schemas.microsoft.com/office/drawing/2014/main" id="{25C7326D-95A7-4DE4-9FF7-94B80C09BA76}"/>
              </a:ext>
            </a:extLst>
          </p:cNvPr>
          <p:cNvGrpSpPr/>
          <p:nvPr/>
        </p:nvGrpSpPr>
        <p:grpSpPr>
          <a:xfrm>
            <a:off x="10420446" y="2160000"/>
            <a:ext cx="1271430" cy="268941"/>
            <a:chOff x="10420446" y="2160000"/>
            <a:chExt cx="1271430" cy="268941"/>
          </a:xfrm>
        </p:grpSpPr>
        <p:sp>
          <p:nvSpPr>
            <p:cNvPr id="22" name="Rectangle"/>
            <p:cNvSpPr/>
            <p:nvPr/>
          </p:nvSpPr>
          <p:spPr>
            <a:xfrm>
              <a:off x="11065024" y="216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45.5%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img">
              <a:extLst>
                <a:ext uri="{FF2B5EF4-FFF2-40B4-BE49-F238E27FC236}">
                  <a16:creationId xmlns:a16="http://schemas.microsoft.com/office/drawing/2014/main" id="{06C2176F-091F-4C16-A51B-E1FA7486E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6" y="2199288"/>
              <a:ext cx="175908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5">
            <a:extLst>
              <a:ext uri="{FF2B5EF4-FFF2-40B4-BE49-F238E27FC236}">
                <a16:creationId xmlns:a16="http://schemas.microsoft.com/office/drawing/2014/main" id="{DB0279DD-79E7-4806-B7D3-8E255976ADB4}"/>
              </a:ext>
            </a:extLst>
          </p:cNvPr>
          <p:cNvGrpSpPr/>
          <p:nvPr/>
        </p:nvGrpSpPr>
        <p:grpSpPr>
          <a:xfrm>
            <a:off x="10418400" y="2520000"/>
            <a:ext cx="1264512" cy="268941"/>
            <a:chOff x="10418400" y="2520000"/>
            <a:chExt cx="1264512" cy="268941"/>
          </a:xfrm>
        </p:grpSpPr>
        <p:sp>
          <p:nvSpPr>
            <p:cNvPr id="23" name="Rectangle"/>
            <p:cNvSpPr/>
            <p:nvPr/>
          </p:nvSpPr>
          <p:spPr>
            <a:xfrm>
              <a:off x="11056060" y="252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42.1%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" name="img">
              <a:extLst>
                <a:ext uri="{FF2B5EF4-FFF2-40B4-BE49-F238E27FC236}">
                  <a16:creationId xmlns:a16="http://schemas.microsoft.com/office/drawing/2014/main" id="{F3D0E937-742E-4599-B38E-91856A5D5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2556000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6">
            <a:extLst>
              <a:ext uri="{FF2B5EF4-FFF2-40B4-BE49-F238E27FC236}">
                <a16:creationId xmlns:a16="http://schemas.microsoft.com/office/drawing/2014/main" id="{A2B439CD-BD84-4837-A3E3-E70B7B5441F3}"/>
              </a:ext>
            </a:extLst>
          </p:cNvPr>
          <p:cNvGrpSpPr/>
          <p:nvPr/>
        </p:nvGrpSpPr>
        <p:grpSpPr>
          <a:xfrm>
            <a:off x="10420445" y="2844000"/>
            <a:ext cx="1266950" cy="268941"/>
            <a:chOff x="10420445" y="2844000"/>
            <a:chExt cx="1266950" cy="268941"/>
          </a:xfrm>
        </p:grpSpPr>
        <p:sp>
          <p:nvSpPr>
            <p:cNvPr id="24" name="Rectangle"/>
            <p:cNvSpPr/>
            <p:nvPr/>
          </p:nvSpPr>
          <p:spPr>
            <a:xfrm>
              <a:off x="11060543" y="284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2" name="img">
              <a:extLst>
                <a:ext uri="{FF2B5EF4-FFF2-40B4-BE49-F238E27FC236}">
                  <a16:creationId xmlns:a16="http://schemas.microsoft.com/office/drawing/2014/main" id="{3708D609-4DF6-4FA7-9A1F-C0D8E5728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5" y="2887782"/>
              <a:ext cx="175909" cy="17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7">
            <a:extLst>
              <a:ext uri="{FF2B5EF4-FFF2-40B4-BE49-F238E27FC236}">
                <a16:creationId xmlns:a16="http://schemas.microsoft.com/office/drawing/2014/main" id="{0DBD2E9C-8129-4696-BDE4-C96EF46F4223}"/>
              </a:ext>
            </a:extLst>
          </p:cNvPr>
          <p:cNvGrpSpPr/>
          <p:nvPr/>
        </p:nvGrpSpPr>
        <p:grpSpPr>
          <a:xfrm>
            <a:off x="10418400" y="3132000"/>
            <a:ext cx="1260031" cy="268941"/>
            <a:chOff x="10418400" y="3132000"/>
            <a:chExt cx="1260031" cy="268941"/>
          </a:xfrm>
        </p:grpSpPr>
        <p:sp>
          <p:nvSpPr>
            <p:cNvPr id="25" name="Rectangle"/>
            <p:cNvSpPr/>
            <p:nvPr/>
          </p:nvSpPr>
          <p:spPr>
            <a:xfrm>
              <a:off x="11051579" y="313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63.9%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4" name="img">
              <a:extLst>
                <a:ext uri="{FF2B5EF4-FFF2-40B4-BE49-F238E27FC236}">
                  <a16:creationId xmlns:a16="http://schemas.microsoft.com/office/drawing/2014/main" id="{80ED6536-363B-4FE2-BFD0-51E4F8D58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18311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9">
            <a:extLst>
              <a:ext uri="{FF2B5EF4-FFF2-40B4-BE49-F238E27FC236}">
                <a16:creationId xmlns:a16="http://schemas.microsoft.com/office/drawing/2014/main" id="{7369B9AF-EC1F-43CE-BA05-49D35B0D9177}"/>
              </a:ext>
            </a:extLst>
          </p:cNvPr>
          <p:cNvGrpSpPr/>
          <p:nvPr/>
        </p:nvGrpSpPr>
        <p:grpSpPr>
          <a:xfrm>
            <a:off x="10418400" y="3816000"/>
            <a:ext cx="1255550" cy="268941"/>
            <a:chOff x="10418400" y="3816000"/>
            <a:chExt cx="1255550" cy="268941"/>
          </a:xfrm>
        </p:grpSpPr>
        <p:sp>
          <p:nvSpPr>
            <p:cNvPr id="27" name="Rectangle"/>
            <p:cNvSpPr/>
            <p:nvPr/>
          </p:nvSpPr>
          <p:spPr>
            <a:xfrm>
              <a:off x="11047098" y="3816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57.0%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g">
              <a:extLst>
                <a:ext uri="{FF2B5EF4-FFF2-40B4-BE49-F238E27FC236}">
                  <a16:creationId xmlns:a16="http://schemas.microsoft.com/office/drawing/2014/main" id="{8D6C14E7-60E6-49C3-9F38-7C47F952F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877459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8">
            <a:extLst>
              <a:ext uri="{FF2B5EF4-FFF2-40B4-BE49-F238E27FC236}">
                <a16:creationId xmlns:a16="http://schemas.microsoft.com/office/drawing/2014/main" id="{1961A06B-62FC-476D-865E-08DDDA76EF74}"/>
              </a:ext>
            </a:extLst>
          </p:cNvPr>
          <p:cNvGrpSpPr/>
          <p:nvPr/>
        </p:nvGrpSpPr>
        <p:grpSpPr>
          <a:xfrm>
            <a:off x="10418400" y="3492000"/>
            <a:ext cx="1251067" cy="268941"/>
            <a:chOff x="10418400" y="3492000"/>
            <a:chExt cx="1251067" cy="268941"/>
          </a:xfrm>
        </p:grpSpPr>
        <p:sp>
          <p:nvSpPr>
            <p:cNvPr id="26" name="Rectangle"/>
            <p:cNvSpPr/>
            <p:nvPr/>
          </p:nvSpPr>
          <p:spPr>
            <a:xfrm>
              <a:off x="11042615" y="349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22.4%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g">
              <a:extLst>
                <a:ext uri="{FF2B5EF4-FFF2-40B4-BE49-F238E27FC236}">
                  <a16:creationId xmlns:a16="http://schemas.microsoft.com/office/drawing/2014/main" id="{69B50AD6-E46F-4ABF-9CFB-3414E1B80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3518570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10">
            <a:extLst>
              <a:ext uri="{FF2B5EF4-FFF2-40B4-BE49-F238E27FC236}">
                <a16:creationId xmlns:a16="http://schemas.microsoft.com/office/drawing/2014/main" id="{B07461F9-5E70-4E09-A348-532BF8E5AB24}"/>
              </a:ext>
            </a:extLst>
          </p:cNvPr>
          <p:cNvGrpSpPr/>
          <p:nvPr/>
        </p:nvGrpSpPr>
        <p:grpSpPr>
          <a:xfrm>
            <a:off x="10420446" y="4158000"/>
            <a:ext cx="1231093" cy="268941"/>
            <a:chOff x="10420446" y="4158000"/>
            <a:chExt cx="1231093" cy="268941"/>
          </a:xfrm>
        </p:grpSpPr>
        <p:sp>
          <p:nvSpPr>
            <p:cNvPr id="28" name="Rectangle"/>
            <p:cNvSpPr/>
            <p:nvPr/>
          </p:nvSpPr>
          <p:spPr>
            <a:xfrm>
              <a:off x="11024687" y="415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44.3%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" name="img">
              <a:extLst>
                <a:ext uri="{FF2B5EF4-FFF2-40B4-BE49-F238E27FC236}">
                  <a16:creationId xmlns:a16="http://schemas.microsoft.com/office/drawing/2014/main" id="{D7FE9A8E-F5A8-458A-9951-3123A1533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0446" y="4197005"/>
              <a:ext cx="175908" cy="17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11">
            <a:extLst>
              <a:ext uri="{FF2B5EF4-FFF2-40B4-BE49-F238E27FC236}">
                <a16:creationId xmlns:a16="http://schemas.microsoft.com/office/drawing/2014/main" id="{B9C87654-941A-488D-B1CC-53670CC9D144}"/>
              </a:ext>
            </a:extLst>
          </p:cNvPr>
          <p:cNvGrpSpPr/>
          <p:nvPr/>
        </p:nvGrpSpPr>
        <p:grpSpPr>
          <a:xfrm>
            <a:off x="10418400" y="4500000"/>
            <a:ext cx="1237622" cy="268941"/>
            <a:chOff x="10418400" y="4500000"/>
            <a:chExt cx="1237622" cy="268941"/>
          </a:xfrm>
        </p:grpSpPr>
        <p:sp>
          <p:nvSpPr>
            <p:cNvPr id="29" name="Rectangle"/>
            <p:cNvSpPr/>
            <p:nvPr/>
          </p:nvSpPr>
          <p:spPr>
            <a:xfrm>
              <a:off x="11029170" y="4500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img">
              <a:extLst>
                <a:ext uri="{FF2B5EF4-FFF2-40B4-BE49-F238E27FC236}">
                  <a16:creationId xmlns:a16="http://schemas.microsoft.com/office/drawing/2014/main" id="{7454E7EC-4CB4-49F1-997F-49AA9604A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4525546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12">
            <a:extLst>
              <a:ext uri="{FF2B5EF4-FFF2-40B4-BE49-F238E27FC236}">
                <a16:creationId xmlns:a16="http://schemas.microsoft.com/office/drawing/2014/main" id="{D7CD2413-2780-4A25-A31B-6715F89F9253}"/>
              </a:ext>
            </a:extLst>
          </p:cNvPr>
          <p:cNvGrpSpPr/>
          <p:nvPr/>
        </p:nvGrpSpPr>
        <p:grpSpPr>
          <a:xfrm>
            <a:off x="10418400" y="4824000"/>
            <a:ext cx="1255552" cy="268941"/>
            <a:chOff x="10418400" y="4824000"/>
            <a:chExt cx="1255552" cy="268941"/>
          </a:xfrm>
        </p:grpSpPr>
        <p:sp>
          <p:nvSpPr>
            <p:cNvPr id="30" name="Rectangle"/>
            <p:cNvSpPr/>
            <p:nvPr/>
          </p:nvSpPr>
          <p:spPr>
            <a:xfrm>
              <a:off x="11047100" y="482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44.5%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g">
              <a:extLst>
                <a:ext uri="{FF2B5EF4-FFF2-40B4-BE49-F238E27FC236}">
                  <a16:creationId xmlns:a16="http://schemas.microsoft.com/office/drawing/2014/main" id="{D3E6C98B-7552-4D10-9C54-26E4014FF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4884894"/>
              <a:ext cx="180000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13">
            <a:extLst>
              <a:ext uri="{FF2B5EF4-FFF2-40B4-BE49-F238E27FC236}">
                <a16:creationId xmlns:a16="http://schemas.microsoft.com/office/drawing/2014/main" id="{C6F5432B-ECC7-4F15-AC3C-C527BDA0D695}"/>
              </a:ext>
            </a:extLst>
          </p:cNvPr>
          <p:cNvGrpSpPr/>
          <p:nvPr/>
        </p:nvGrpSpPr>
        <p:grpSpPr>
          <a:xfrm>
            <a:off x="10418400" y="5112000"/>
            <a:ext cx="1260034" cy="268941"/>
            <a:chOff x="10418400" y="5112000"/>
            <a:chExt cx="1260034" cy="268941"/>
          </a:xfrm>
        </p:grpSpPr>
        <p:sp>
          <p:nvSpPr>
            <p:cNvPr id="55" name="Rectangle"/>
            <p:cNvSpPr/>
            <p:nvPr/>
          </p:nvSpPr>
          <p:spPr>
            <a:xfrm>
              <a:off x="11051582" y="511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img">
              <a:extLst>
                <a:ext uri="{FF2B5EF4-FFF2-40B4-BE49-F238E27FC236}">
                  <a16:creationId xmlns:a16="http://schemas.microsoft.com/office/drawing/2014/main" id="{059CDFCB-C2CC-42E4-877D-C03DF8614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517753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14">
            <a:extLst>
              <a:ext uri="{FF2B5EF4-FFF2-40B4-BE49-F238E27FC236}">
                <a16:creationId xmlns:a16="http://schemas.microsoft.com/office/drawing/2014/main" id="{F6DAA8BB-3F01-4D6B-84D7-53BCB77B5F54}"/>
              </a:ext>
            </a:extLst>
          </p:cNvPr>
          <p:cNvGrpSpPr/>
          <p:nvPr/>
        </p:nvGrpSpPr>
        <p:grpSpPr>
          <a:xfrm>
            <a:off x="10418400" y="5472000"/>
            <a:ext cx="1260452" cy="268941"/>
            <a:chOff x="10418400" y="5472000"/>
            <a:chExt cx="1260452" cy="268941"/>
          </a:xfrm>
        </p:grpSpPr>
        <p:pic>
          <p:nvPicPr>
            <p:cNvPr id="83" name="img">
              <a:extLst>
                <a:ext uri="{FF2B5EF4-FFF2-40B4-BE49-F238E27FC236}">
                  <a16:creationId xmlns:a16="http://schemas.microsoft.com/office/drawing/2014/main" id="{DC89D7BD-0DA2-4F83-8425-445B6FF32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5507246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E6452254-EEA6-4A9B-BB4A-6B0BB33D9801}"/>
                </a:ext>
              </a:extLst>
            </p:cNvPr>
            <p:cNvSpPr/>
            <p:nvPr/>
          </p:nvSpPr>
          <p:spPr>
            <a:xfrm>
              <a:off x="11052000" y="5472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15">
            <a:extLst>
              <a:ext uri="{FF2B5EF4-FFF2-40B4-BE49-F238E27FC236}">
                <a16:creationId xmlns:a16="http://schemas.microsoft.com/office/drawing/2014/main" id="{B87DA357-4F8E-4537-AFC5-A88AB037FC3A}"/>
              </a:ext>
            </a:extLst>
          </p:cNvPr>
          <p:cNvGrpSpPr/>
          <p:nvPr/>
        </p:nvGrpSpPr>
        <p:grpSpPr>
          <a:xfrm>
            <a:off x="10423137" y="5868000"/>
            <a:ext cx="1255715" cy="268941"/>
            <a:chOff x="10423137" y="5868000"/>
            <a:chExt cx="1255715" cy="268941"/>
          </a:xfrm>
        </p:grpSpPr>
        <p:pic>
          <p:nvPicPr>
            <p:cNvPr id="85" name="img">
              <a:extLst>
                <a:ext uri="{FF2B5EF4-FFF2-40B4-BE49-F238E27FC236}">
                  <a16:creationId xmlns:a16="http://schemas.microsoft.com/office/drawing/2014/main" id="{BF70D373-D22D-4DE6-AA85-A355D184D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23137" y="5931877"/>
              <a:ext cx="170526" cy="17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">
              <a:extLst>
                <a:ext uri="{FF2B5EF4-FFF2-40B4-BE49-F238E27FC236}">
                  <a16:creationId xmlns:a16="http://schemas.microsoft.com/office/drawing/2014/main" id="{9D3D70B7-3D8E-4760-9854-9FD14C92C785}"/>
                </a:ext>
              </a:extLst>
            </p:cNvPr>
            <p:cNvSpPr/>
            <p:nvPr/>
          </p:nvSpPr>
          <p:spPr>
            <a:xfrm>
              <a:off x="11052000" y="5868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16">
            <a:extLst>
              <a:ext uri="{FF2B5EF4-FFF2-40B4-BE49-F238E27FC236}">
                <a16:creationId xmlns:a16="http://schemas.microsoft.com/office/drawing/2014/main" id="{4BA18192-FA6D-4BCA-9D17-F46F0B80C38E}"/>
              </a:ext>
            </a:extLst>
          </p:cNvPr>
          <p:cNvGrpSpPr/>
          <p:nvPr/>
        </p:nvGrpSpPr>
        <p:grpSpPr>
          <a:xfrm>
            <a:off x="10418400" y="6264000"/>
            <a:ext cx="1260452" cy="268941"/>
            <a:chOff x="10418400" y="6264000"/>
            <a:chExt cx="1260452" cy="268941"/>
          </a:xfrm>
        </p:grpSpPr>
        <p:pic>
          <p:nvPicPr>
            <p:cNvPr id="86" name="img">
              <a:extLst>
                <a:ext uri="{FF2B5EF4-FFF2-40B4-BE49-F238E27FC236}">
                  <a16:creationId xmlns:a16="http://schemas.microsoft.com/office/drawing/2014/main" id="{3B79660A-2345-4853-8FD0-603DA82A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8400" y="6285882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FF7BD018-124F-441C-8CFE-6777C3235FA1}"/>
                </a:ext>
              </a:extLst>
            </p:cNvPr>
            <p:cNvSpPr/>
            <p:nvPr/>
          </p:nvSpPr>
          <p:spPr>
            <a:xfrm>
              <a:off x="11052000" y="62640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16.7%</a:t>
              </a:r>
              <a:endParaRPr lang="en-I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34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38900"/>
            <a:ext cx="2743200" cy="365125"/>
          </a:xfrm>
        </p:spPr>
        <p:txBody>
          <a:bodyPr/>
          <a:lstStyle/>
          <a:p>
            <a:fld id="{27369ADA-A260-4F2B-BAFF-82EC9A3647E0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FD006-0BE5-4BCA-9136-3F2540CFD389}"/>
              </a:ext>
            </a:extLst>
          </p:cNvPr>
          <p:cNvSpPr txBox="1"/>
          <p:nvPr/>
        </p:nvSpPr>
        <p:spPr>
          <a:xfrm>
            <a:off x="4689866" y="1770594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E5E5E"/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0E60F-948F-427A-A944-044B29AB6163}"/>
              </a:ext>
            </a:extLst>
          </p:cNvPr>
          <p:cNvSpPr txBox="1"/>
          <p:nvPr/>
        </p:nvSpPr>
        <p:spPr>
          <a:xfrm>
            <a:off x="4689866" y="35513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Who is the retailer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lobe1">
            <a:extLst>
              <a:ext uri="{FF2B5EF4-FFF2-40B4-BE49-F238E27FC236}">
                <a16:creationId xmlns:a16="http://schemas.microsoft.com/office/drawing/2014/main" id="{F1336BC9-88A4-4F3D-9452-842D58E36BFB}"/>
              </a:ext>
            </a:extLst>
          </p:cNvPr>
          <p:cNvGrpSpPr/>
          <p:nvPr/>
        </p:nvGrpSpPr>
        <p:grpSpPr>
          <a:xfrm>
            <a:off x="3168785" y="1905668"/>
            <a:ext cx="1152384" cy="1176402"/>
            <a:chOff x="3168785" y="2040742"/>
            <a:chExt cx="1152384" cy="1176402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E455366B-1221-4E85-930C-353D6C2C4D51}"/>
                </a:ext>
              </a:extLst>
            </p:cNvPr>
            <p:cNvSpPr/>
            <p:nvPr/>
          </p:nvSpPr>
          <p:spPr>
            <a:xfrm>
              <a:off x="3168785" y="2040742"/>
              <a:ext cx="1152384" cy="1176402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6E9AFB-E269-4E91-BEED-95074AA3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21442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1463E-EA97-4315-B6AD-AB0D587F76AA}"/>
              </a:ext>
            </a:extLst>
          </p:cNvPr>
          <p:cNvGrpSpPr/>
          <p:nvPr/>
        </p:nvGrpSpPr>
        <p:grpSpPr>
          <a:xfrm>
            <a:off x="3260274" y="3775931"/>
            <a:ext cx="1152384" cy="1149491"/>
            <a:chOff x="3168785" y="3534061"/>
            <a:chExt cx="1152384" cy="11494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099168-2276-4041-8F49-BCC7214A7619}"/>
                </a:ext>
              </a:extLst>
            </p:cNvPr>
            <p:cNvSpPr/>
            <p:nvPr/>
          </p:nvSpPr>
          <p:spPr>
            <a:xfrm>
              <a:off x="3168785" y="3534061"/>
              <a:ext cx="1152384" cy="114949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4D51D0EB-398E-451B-8240-EB72CD78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742282"/>
              <a:ext cx="779814" cy="779814"/>
            </a:xfrm>
            <a:prstGeom prst="rect">
              <a:avLst/>
            </a:prstGeom>
          </p:spPr>
        </p:pic>
      </p:grp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3685D160-D4BA-41C3-BB2D-FEF8E8E2B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4" y="293424"/>
            <a:ext cx="2855976" cy="6449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295D6-0F43-40D9-8CA9-8E979FA1A9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38066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Slide">
            <a:extLst>
              <a:ext uri="{FF2B5EF4-FFF2-40B4-BE49-F238E27FC236}">
                <a16:creationId xmlns:a16="http://schemas.microsoft.com/office/drawing/2014/main" id="{3A79BC28-E3A8-4BA5-8E2A-E9CC41ED9E8A}"/>
              </a:ext>
            </a:extLst>
          </p:cNvPr>
          <p:cNvSpPr txBox="1">
            <a:spLocks/>
          </p:cNvSpPr>
          <p:nvPr/>
        </p:nvSpPr>
        <p:spPr>
          <a:xfrm>
            <a:off x="283513" y="319459"/>
            <a:ext cx="11622505" cy="375245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51342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WHAT IS THE AVAILABLE SAMPLE SIZE ?</a:t>
            </a:r>
          </a:p>
        </p:txBody>
      </p:sp>
      <p:grpSp>
        <p:nvGrpSpPr>
          <p:cNvPr id="4" name="headerGroup">
            <a:extLst>
              <a:ext uri="{FF2B5EF4-FFF2-40B4-BE49-F238E27FC236}">
                <a16:creationId xmlns:a16="http://schemas.microsoft.com/office/drawing/2014/main" id="{36AA733A-D4E9-4734-83FC-5AD4FFF27D5F}"/>
              </a:ext>
            </a:extLst>
          </p:cNvPr>
          <p:cNvGrpSpPr/>
          <p:nvPr/>
        </p:nvGrpSpPr>
        <p:grpSpPr>
          <a:xfrm>
            <a:off x="1392475" y="2563917"/>
            <a:ext cx="8944850" cy="369012"/>
            <a:chOff x="2438512" y="908077"/>
            <a:chExt cx="8944850" cy="369012"/>
          </a:xfrm>
        </p:grpSpPr>
        <p:sp>
          <p:nvSpPr>
            <p:cNvPr id="43" name="headerText">
              <a:extLst>
                <a:ext uri="{FF2B5EF4-FFF2-40B4-BE49-F238E27FC236}">
                  <a16:creationId xmlns:a16="http://schemas.microsoft.com/office/drawing/2014/main" id="{6DBC8BD7-F994-4D63-9E3E-69647CD1A9E9}"/>
                </a:ext>
              </a:extLst>
            </p:cNvPr>
            <p:cNvSpPr txBox="1"/>
            <p:nvPr/>
          </p:nvSpPr>
          <p:spPr>
            <a:xfrm>
              <a:off x="5924636" y="908077"/>
              <a:ext cx="1134029" cy="36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/>
              <a:r>
                <a:rPr lang="en-US" sz="1798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7 - Eleven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D2FB785-73D2-4981-B288-E349B2CE4870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058665" y="1092583"/>
              <a:ext cx="4324697" cy="816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3025019-36F7-424D-B70D-2F9861AC3FD8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2438512" y="1089683"/>
              <a:ext cx="3486124" cy="2900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3D4538-7DBC-4340-B649-ADCB5A84A914}"/>
              </a:ext>
            </a:extLst>
          </p:cNvPr>
          <p:cNvGrpSpPr/>
          <p:nvPr/>
        </p:nvGrpSpPr>
        <p:grpSpPr>
          <a:xfrm>
            <a:off x="1851845" y="3914885"/>
            <a:ext cx="1012508" cy="521368"/>
            <a:chOff x="8768809" y="677049"/>
            <a:chExt cx="1012772" cy="5215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48C962D-D0A3-4C3F-9B29-B999B24AF3B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809" y="677049"/>
              <a:ext cx="1012772" cy="35598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254603-6C55-4B3E-AEB6-AFA556984829}"/>
                </a:ext>
              </a:extLst>
            </p:cNvPr>
            <p:cNvSpPr/>
            <p:nvPr/>
          </p:nvSpPr>
          <p:spPr>
            <a:xfrm>
              <a:off x="9115849" y="1190596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E7D26E-E757-4C51-A974-04BCEB851C1E}"/>
              </a:ext>
            </a:extLst>
          </p:cNvPr>
          <p:cNvGrpSpPr/>
          <p:nvPr/>
        </p:nvGrpSpPr>
        <p:grpSpPr>
          <a:xfrm>
            <a:off x="4915696" y="3900515"/>
            <a:ext cx="1538170" cy="513373"/>
            <a:chOff x="10139938" y="677049"/>
            <a:chExt cx="1538571" cy="51350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C4C5D4-6595-4A81-8817-E9142DEDDB9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737" y="677049"/>
              <a:ext cx="1012772" cy="355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DD949C-3185-45D3-A09F-C94BED1053A2}"/>
                </a:ext>
              </a:extLst>
            </p:cNvPr>
            <p:cNvSpPr/>
            <p:nvPr/>
          </p:nvSpPr>
          <p:spPr>
            <a:xfrm>
              <a:off x="10139938" y="1182599"/>
              <a:ext cx="318692" cy="79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8" kern="0" dirty="0">
                <a:solidFill>
                  <a:prstClr val="black"/>
                </a:solidFill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0AB3467-E5A9-4FD5-A8BD-8DF973C19A6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47" y="6854462"/>
            <a:ext cx="1403634" cy="355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3DD949C-3185-45D3-A09F-C94BED1053A2}"/>
              </a:ext>
            </a:extLst>
          </p:cNvPr>
          <p:cNvSpPr/>
          <p:nvPr/>
        </p:nvSpPr>
        <p:spPr>
          <a:xfrm>
            <a:off x="7755722" y="4436932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C35E70-10EE-494F-A5F2-7425C0F9443D}"/>
              </a:ext>
            </a:extLst>
          </p:cNvPr>
          <p:cNvCxnSpPr/>
          <p:nvPr/>
        </p:nvCxnSpPr>
        <p:spPr>
          <a:xfrm>
            <a:off x="285982" y="630314"/>
            <a:ext cx="100990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adingRectangleTextbox">
            <a:extLst>
              <a:ext uri="{FF2B5EF4-FFF2-40B4-BE49-F238E27FC236}">
                <a16:creationId xmlns:a16="http://schemas.microsoft.com/office/drawing/2014/main" id="{C3997336-EAFB-42BB-8589-8DA0C159300E}"/>
              </a:ext>
            </a:extLst>
          </p:cNvPr>
          <p:cNvSpPr/>
          <p:nvPr/>
        </p:nvSpPr>
        <p:spPr>
          <a:xfrm>
            <a:off x="824333" y="1309305"/>
            <a:ext cx="10540863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>
                    <a:lumMod val="75000"/>
                  </a:srgb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There are many lenses through which to dissect the _retailer_ shoppers and their trips, all with robust sample.</a:t>
            </a:r>
          </a:p>
        </p:txBody>
      </p:sp>
      <p:sp>
        <p:nvSpPr>
          <p:cNvPr id="58" name="channelTextBox">
            <a:extLst>
              <a:ext uri="{FF2B5EF4-FFF2-40B4-BE49-F238E27FC236}">
                <a16:creationId xmlns:a16="http://schemas.microsoft.com/office/drawing/2014/main" id="{D22958F7-262E-4628-9EF9-503FD7664F3A}"/>
              </a:ext>
            </a:extLst>
          </p:cNvPr>
          <p:cNvSpPr/>
          <p:nvPr/>
        </p:nvSpPr>
        <p:spPr>
          <a:xfrm>
            <a:off x="-304983" y="4380801"/>
            <a:ext cx="2823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1400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% of Convenience</a:t>
            </a:r>
          </a:p>
        </p:txBody>
      </p:sp>
      <p:grpSp>
        <p:nvGrpSpPr>
          <p:cNvPr id="2" name="monthlyPlus">
            <a:extLst>
              <a:ext uri="{FF2B5EF4-FFF2-40B4-BE49-F238E27FC236}">
                <a16:creationId xmlns:a16="http://schemas.microsoft.com/office/drawing/2014/main" id="{C58B1530-0B71-44C4-9153-657AFDAF435C}"/>
              </a:ext>
            </a:extLst>
          </p:cNvPr>
          <p:cNvGrpSpPr/>
          <p:nvPr/>
        </p:nvGrpSpPr>
        <p:grpSpPr>
          <a:xfrm>
            <a:off x="883529" y="3489657"/>
            <a:ext cx="2823309" cy="1268982"/>
            <a:chOff x="883529" y="3489657"/>
            <a:chExt cx="2823309" cy="1268982"/>
          </a:xfrm>
        </p:grpSpPr>
        <p:sp>
          <p:nvSpPr>
            <p:cNvPr id="55" name="text">
              <a:extLst>
                <a:ext uri="{FF2B5EF4-FFF2-40B4-BE49-F238E27FC236}">
                  <a16:creationId xmlns:a16="http://schemas.microsoft.com/office/drawing/2014/main" id="{C97CCE92-5EE9-4438-B11D-1BC8946D059C}"/>
                </a:ext>
              </a:extLst>
            </p:cNvPr>
            <p:cNvSpPr/>
            <p:nvPr/>
          </p:nvSpPr>
          <p:spPr>
            <a:xfrm>
              <a:off x="883529" y="3489657"/>
              <a:ext cx="28233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Monthly+ shoppers of _retailer_	 </a:t>
              </a:r>
            </a:p>
          </p:txBody>
        </p:sp>
        <p:sp>
          <p:nvSpPr>
            <p:cNvPr id="57" name="samplesize">
              <a:extLst>
                <a:ext uri="{FF2B5EF4-FFF2-40B4-BE49-F238E27FC236}">
                  <a16:creationId xmlns:a16="http://schemas.microsoft.com/office/drawing/2014/main" id="{6ED2EFD1-1573-47AA-A074-4D0B71C1745E}"/>
                </a:ext>
              </a:extLst>
            </p:cNvPr>
            <p:cNvSpPr txBox="1"/>
            <p:nvPr/>
          </p:nvSpPr>
          <p:spPr>
            <a:xfrm>
              <a:off x="1704465" y="3960715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8,823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ercentage">
              <a:extLst>
                <a:ext uri="{FF2B5EF4-FFF2-40B4-BE49-F238E27FC236}">
                  <a16:creationId xmlns:a16="http://schemas.microsoft.com/office/drawing/2014/main" id="{23C5E090-782B-43AA-BD1B-86BDEE43A9EC}"/>
                </a:ext>
              </a:extLst>
            </p:cNvPr>
            <p:cNvSpPr txBox="1"/>
            <p:nvPr/>
          </p:nvSpPr>
          <p:spPr>
            <a:xfrm>
              <a:off x="1767849" y="4389307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41.9%</a:t>
              </a:r>
            </a:p>
          </p:txBody>
        </p:sp>
      </p:grpSp>
      <p:grpSp>
        <p:nvGrpSpPr>
          <p:cNvPr id="3" name="quarterlyPlus">
            <a:extLst>
              <a:ext uri="{FF2B5EF4-FFF2-40B4-BE49-F238E27FC236}">
                <a16:creationId xmlns:a16="http://schemas.microsoft.com/office/drawing/2014/main" id="{25AC271A-BC1B-4F6B-A26C-BE293D2B5DAA}"/>
              </a:ext>
            </a:extLst>
          </p:cNvPr>
          <p:cNvGrpSpPr/>
          <p:nvPr/>
        </p:nvGrpSpPr>
        <p:grpSpPr>
          <a:xfrm>
            <a:off x="3736544" y="3502081"/>
            <a:ext cx="2980129" cy="1281139"/>
            <a:chOff x="3736544" y="3502081"/>
            <a:chExt cx="2980129" cy="1281139"/>
          </a:xfrm>
        </p:grpSpPr>
        <p:sp>
          <p:nvSpPr>
            <p:cNvPr id="56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4472327" y="4020376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11,940</a:t>
              </a:r>
              <a:endParaRPr lang="en-IN" b="1" dirty="0">
                <a:solidFill>
                  <a:srgbClr val="50505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3736544" y="3502081"/>
              <a:ext cx="29801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Quarterly+ shoppers of _retailer_</a:t>
              </a:r>
            </a:p>
          </p:txBody>
        </p:sp>
        <p:sp>
          <p:nvSpPr>
            <p:cNvPr id="65" name="percentage">
              <a:extLst>
                <a:ext uri="{FF2B5EF4-FFF2-40B4-BE49-F238E27FC236}">
                  <a16:creationId xmlns:a16="http://schemas.microsoft.com/office/drawing/2014/main" id="{58468356-8C73-41EA-8BA4-DE6962D97072}"/>
                </a:ext>
              </a:extLst>
            </p:cNvPr>
            <p:cNvSpPr txBox="1"/>
            <p:nvPr/>
          </p:nvSpPr>
          <p:spPr>
            <a:xfrm>
              <a:off x="4438144" y="4413888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41.6%</a:t>
              </a:r>
            </a:p>
          </p:txBody>
        </p:sp>
      </p:grpSp>
      <p:grpSp>
        <p:nvGrpSpPr>
          <p:cNvPr id="6" name="yearlyPlus">
            <a:extLst>
              <a:ext uri="{FF2B5EF4-FFF2-40B4-BE49-F238E27FC236}">
                <a16:creationId xmlns:a16="http://schemas.microsoft.com/office/drawing/2014/main" id="{9C9CF7FF-65C6-46A6-B153-38AC2C185AD8}"/>
              </a:ext>
            </a:extLst>
          </p:cNvPr>
          <p:cNvGrpSpPr/>
          <p:nvPr/>
        </p:nvGrpSpPr>
        <p:grpSpPr>
          <a:xfrm>
            <a:off x="6611673" y="3535599"/>
            <a:ext cx="2635284" cy="1289273"/>
            <a:chOff x="6611673" y="3535599"/>
            <a:chExt cx="2635284" cy="1289273"/>
          </a:xfrm>
        </p:grpSpPr>
        <p:sp>
          <p:nvSpPr>
            <p:cNvPr id="47" name="samplesize">
              <a:extLst>
                <a:ext uri="{FF2B5EF4-FFF2-40B4-BE49-F238E27FC236}">
                  <a16:creationId xmlns:a16="http://schemas.microsoft.com/office/drawing/2014/main" id="{C8CE7DE2-0AE2-48C5-95D0-552ED4E3A91C}"/>
                </a:ext>
              </a:extLst>
            </p:cNvPr>
            <p:cNvSpPr txBox="1"/>
            <p:nvPr/>
          </p:nvSpPr>
          <p:spPr>
            <a:xfrm>
              <a:off x="7278171" y="4011469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b="1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19,789</a:t>
              </a:r>
            </a:p>
          </p:txBody>
        </p:sp>
        <p:sp>
          <p:nvSpPr>
            <p:cNvPr id="51" name="text">
              <a:extLst>
                <a:ext uri="{FF2B5EF4-FFF2-40B4-BE49-F238E27FC236}">
                  <a16:creationId xmlns:a16="http://schemas.microsoft.com/office/drawing/2014/main" id="{9D79960E-47B9-4D62-9619-38B82D0C5E79}"/>
                </a:ext>
              </a:extLst>
            </p:cNvPr>
            <p:cNvSpPr/>
            <p:nvPr/>
          </p:nvSpPr>
          <p:spPr>
            <a:xfrm>
              <a:off x="6611673" y="3535599"/>
              <a:ext cx="26352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Yearly+ shoppers of _retailer_</a:t>
              </a:r>
            </a:p>
          </p:txBody>
        </p:sp>
        <p:sp>
          <p:nvSpPr>
            <p:cNvPr id="66" name="percentage">
              <a:extLst>
                <a:ext uri="{FF2B5EF4-FFF2-40B4-BE49-F238E27FC236}">
                  <a16:creationId xmlns:a16="http://schemas.microsoft.com/office/drawing/2014/main" id="{12A6A60E-E484-4EEE-BE0D-6F216BE009AE}"/>
                </a:ext>
              </a:extLst>
            </p:cNvPr>
            <p:cNvSpPr txBox="1"/>
            <p:nvPr/>
          </p:nvSpPr>
          <p:spPr>
            <a:xfrm>
              <a:off x="7292458" y="4455540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49.9%</a:t>
              </a:r>
            </a:p>
          </p:txBody>
        </p:sp>
      </p:grpSp>
      <p:sp>
        <p:nvSpPr>
          <p:cNvPr id="73" name="timeperiodTextbox">
            <a:extLst>
              <a:ext uri="{FF2B5EF4-FFF2-40B4-BE49-F238E27FC236}">
                <a16:creationId xmlns:a16="http://schemas.microsoft.com/office/drawing/2014/main" id="{73B56F5E-A81B-46E3-8BD6-254FE519F801}"/>
              </a:ext>
            </a:extLst>
          </p:cNvPr>
          <p:cNvSpPr txBox="1"/>
          <p:nvPr/>
        </p:nvSpPr>
        <p:spPr>
          <a:xfrm>
            <a:off x="4871795" y="6766940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 </a:t>
            </a:r>
          </a:p>
        </p:txBody>
      </p:sp>
      <p:grpSp>
        <p:nvGrpSpPr>
          <p:cNvPr id="7" name="visit">
            <a:extLst>
              <a:ext uri="{FF2B5EF4-FFF2-40B4-BE49-F238E27FC236}">
                <a16:creationId xmlns:a16="http://schemas.microsoft.com/office/drawing/2014/main" id="{388E3F61-D97C-469C-9CD9-2DE2F7E90553}"/>
              </a:ext>
            </a:extLst>
          </p:cNvPr>
          <p:cNvGrpSpPr/>
          <p:nvPr/>
        </p:nvGrpSpPr>
        <p:grpSpPr>
          <a:xfrm>
            <a:off x="8522577" y="3523222"/>
            <a:ext cx="3012572" cy="1268313"/>
            <a:chOff x="8522577" y="3523222"/>
            <a:chExt cx="3012572" cy="1268313"/>
          </a:xfrm>
        </p:grpSpPr>
        <p:sp>
          <p:nvSpPr>
            <p:cNvPr id="63" name="samplesize">
              <a:extLst>
                <a:ext uri="{FF2B5EF4-FFF2-40B4-BE49-F238E27FC236}">
                  <a16:creationId xmlns:a16="http://schemas.microsoft.com/office/drawing/2014/main" id="{ADCDDFF8-73CD-4D8A-826A-60AF36A9D359}"/>
                </a:ext>
              </a:extLst>
            </p:cNvPr>
            <p:cNvSpPr txBox="1"/>
            <p:nvPr/>
          </p:nvSpPr>
          <p:spPr>
            <a:xfrm>
              <a:off x="9463936" y="4031687"/>
              <a:ext cx="115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US" b="1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1,485</a:t>
              </a:r>
              <a:endParaRPr lang="en-IN" b="1" dirty="0"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">
              <a:extLst>
                <a:ext uri="{FF2B5EF4-FFF2-40B4-BE49-F238E27FC236}">
                  <a16:creationId xmlns:a16="http://schemas.microsoft.com/office/drawing/2014/main" id="{B5194D8F-61D8-4765-A7ED-9B7010E67AD2}"/>
                </a:ext>
              </a:extLst>
            </p:cNvPr>
            <p:cNvSpPr/>
            <p:nvPr/>
          </p:nvSpPr>
          <p:spPr>
            <a:xfrm>
              <a:off x="8522577" y="3523222"/>
              <a:ext cx="30125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Visits</a:t>
              </a:r>
            </a:p>
          </p:txBody>
        </p:sp>
        <p:sp>
          <p:nvSpPr>
            <p:cNvPr id="40" name="percentage">
              <a:extLst>
                <a:ext uri="{FF2B5EF4-FFF2-40B4-BE49-F238E27FC236}">
                  <a16:creationId xmlns:a16="http://schemas.microsoft.com/office/drawing/2014/main" id="{43F305F3-99B7-4A58-BAEC-0278E89369CF}"/>
                </a:ext>
              </a:extLst>
            </p:cNvPr>
            <p:cNvSpPr txBox="1"/>
            <p:nvPr/>
          </p:nvSpPr>
          <p:spPr>
            <a:xfrm>
              <a:off x="9447157" y="4422203"/>
              <a:ext cx="1273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 fontAlgn="ctr"/>
              <a:r>
                <a:rPr lang="en-IN" dirty="0">
                  <a:solidFill>
                    <a:srgbClr val="50505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33.2%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DA863FC-0531-478A-860A-86524970BB85}"/>
              </a:ext>
            </a:extLst>
          </p:cNvPr>
          <p:cNvSpPr/>
          <p:nvPr/>
        </p:nvSpPr>
        <p:spPr>
          <a:xfrm>
            <a:off x="9879797" y="4389307"/>
            <a:ext cx="318609" cy="795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8" kern="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2FFF06E-DB2C-4967-950B-E92AE4104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922" y="2958941"/>
            <a:ext cx="392802" cy="40791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2B54605-4565-488C-B590-8FA423CD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8599" y="2970860"/>
            <a:ext cx="392802" cy="40790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D598A22-781A-4A96-922F-91D91D0EA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1799" y="2970860"/>
            <a:ext cx="392802" cy="40790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69058FB-1E7C-4D26-9040-FB6CC7C2A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982" y="2958941"/>
            <a:ext cx="392802" cy="4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AF67E-BAE4-49E9-8106-AFB65F135D7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33E48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THE MARKET SHARE OF CHANNELS AND HOW DID IT SHIFT</a:t>
            </a: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2018624106"/>
              </p:ext>
            </p:extLst>
          </p:nvPr>
        </p:nvGraphicFramePr>
        <p:xfrm>
          <a:off x="376518" y="908352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AAA83-50E9-48C0-98A8-ACBD8B75E1C9}"/>
              </a:ext>
            </a:extLst>
          </p:cNvPr>
          <p:cNvSpPr txBox="1"/>
          <p:nvPr/>
        </p:nvSpPr>
        <p:spPr>
          <a:xfrm>
            <a:off x="9396000" y="1214768"/>
            <a:ext cx="2362468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Notable Gains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3D068-E4B1-4BA5-B8B5-A654457160E8}"/>
              </a:ext>
            </a:extLst>
          </p:cNvPr>
          <p:cNvSpPr txBox="1"/>
          <p:nvPr/>
        </p:nvSpPr>
        <p:spPr>
          <a:xfrm>
            <a:off x="9396000" y="3485840"/>
            <a:ext cx="2361600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Notable Loss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5A6BEB-B325-4340-B91B-4AEF0804BD6F}"/>
              </a:ext>
            </a:extLst>
          </p:cNvPr>
          <p:cNvSpPr/>
          <p:nvPr/>
        </p:nvSpPr>
        <p:spPr>
          <a:xfrm>
            <a:off x="10083085" y="3396088"/>
            <a:ext cx="1030046" cy="14400"/>
          </a:xfrm>
          <a:prstGeom prst="rect">
            <a:avLst/>
          </a:prstGeom>
          <a:solidFill>
            <a:srgbClr val="4140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dTriangle">
            <a:extLst>
              <a:ext uri="{FF2B5EF4-FFF2-40B4-BE49-F238E27FC236}">
                <a16:creationId xmlns:a16="http://schemas.microsoft.com/office/drawing/2014/main" id="{7307BE6B-33F9-447E-A9AB-017E0DEAA634}"/>
              </a:ext>
            </a:extLst>
          </p:cNvPr>
          <p:cNvSpPr/>
          <p:nvPr/>
        </p:nvSpPr>
        <p:spPr>
          <a:xfrm flipV="1">
            <a:off x="7988921" y="5731957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EE94503-00E9-40B4-BB9D-FC45812E070B}"/>
              </a:ext>
            </a:extLst>
          </p:cNvPr>
          <p:cNvSpPr/>
          <p:nvPr/>
        </p:nvSpPr>
        <p:spPr>
          <a:xfrm>
            <a:off x="7307588" y="6526200"/>
            <a:ext cx="135468" cy="152400"/>
          </a:xfrm>
          <a:prstGeom prst="triangl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0475113-90BB-44C4-9EB1-30DEE5BFC828}"/>
              </a:ext>
            </a:extLst>
          </p:cNvPr>
          <p:cNvSpPr/>
          <p:nvPr/>
        </p:nvSpPr>
        <p:spPr>
          <a:xfrm flipV="1">
            <a:off x="7426119" y="6526200"/>
            <a:ext cx="135468" cy="152400"/>
          </a:xfrm>
          <a:prstGeom prst="triangle">
            <a:avLst/>
          </a:prstGeom>
          <a:solidFill>
            <a:srgbClr val="FF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50386-FADD-4600-8065-76B43F3548D1}"/>
              </a:ext>
            </a:extLst>
          </p:cNvPr>
          <p:cNvSpPr txBox="1"/>
          <p:nvPr/>
        </p:nvSpPr>
        <p:spPr>
          <a:xfrm>
            <a:off x="7502316" y="6517731"/>
            <a:ext cx="19473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cs typeface="Segoe UI Semibold" panose="020B0702040204020203" pitchFamily="34" charset="0"/>
              </a:rPr>
              <a:t>Indicates significant change at 95% confidence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831319" y="1885991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5628747" y="351091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/>
          <p:nvPr/>
        </p:nvCxnSpPr>
        <p:spPr>
          <a:xfrm flipH="1">
            <a:off x="1383277" y="3150959"/>
            <a:ext cx="697140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meperiodTextbox">
            <a:extLst>
              <a:ext uri="{FF2B5EF4-FFF2-40B4-BE49-F238E27FC236}">
                <a16:creationId xmlns:a16="http://schemas.microsoft.com/office/drawing/2014/main" id="{F5EA6918-C545-4310-AFA5-8017921EC3E9}"/>
              </a:ext>
            </a:extLst>
          </p:cNvPr>
          <p:cNvSpPr txBox="1"/>
          <p:nvPr/>
        </p:nvSpPr>
        <p:spPr>
          <a:xfrm>
            <a:off x="4830431" y="6767450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baseTextbox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8" y="6761749"/>
            <a:ext cx="323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 | Base: Total  Trips</a:t>
            </a:r>
          </a:p>
        </p:txBody>
      </p:sp>
      <p:grpSp>
        <p:nvGrpSpPr>
          <p:cNvPr id="5" name="gains">
            <a:extLst>
              <a:ext uri="{FF2B5EF4-FFF2-40B4-BE49-F238E27FC236}">
                <a16:creationId xmlns:a16="http://schemas.microsoft.com/office/drawing/2014/main" id="{D0FC9C66-5F40-4076-8160-F6CB20D1C397}"/>
              </a:ext>
            </a:extLst>
          </p:cNvPr>
          <p:cNvGrpSpPr/>
          <p:nvPr/>
        </p:nvGrpSpPr>
        <p:grpSpPr>
          <a:xfrm>
            <a:off x="9453600" y="2402332"/>
            <a:ext cx="2237288" cy="1083508"/>
            <a:chOff x="9476356" y="2402332"/>
            <a:chExt cx="2237288" cy="1083508"/>
          </a:xfrm>
        </p:grpSpPr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/>
            <p:nvPr/>
          </p:nvSpPr>
          <p:spPr>
            <a:xfrm>
              <a:off x="9801746" y="2747176"/>
              <a:ext cx="15621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sp>
          <p:nvSpPr>
            <p:cNvPr id="3" name="retailerText">
              <a:extLst>
                <a:ext uri="{FF2B5EF4-FFF2-40B4-BE49-F238E27FC236}">
                  <a16:creationId xmlns:a16="http://schemas.microsoft.com/office/drawing/2014/main" id="{32656D72-DA16-4498-A98E-EFC67F80B34B}"/>
                </a:ext>
              </a:extLst>
            </p:cNvPr>
            <p:cNvSpPr txBox="1"/>
            <p:nvPr/>
          </p:nvSpPr>
          <p:spPr>
            <a:xfrm>
              <a:off x="9476356" y="2402332"/>
              <a:ext cx="2237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ranklin Gothic Book" panose="020B0503020102020204" pitchFamily="34" charset="0"/>
                </a:rPr>
                <a:t>Supermarket/ Grocery</a:t>
              </a:r>
              <a:endParaRPr lang="en-AU" sz="1400" dirty="0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6" name="loss">
            <a:extLst>
              <a:ext uri="{FF2B5EF4-FFF2-40B4-BE49-F238E27FC236}">
                <a16:creationId xmlns:a16="http://schemas.microsoft.com/office/drawing/2014/main" id="{39ABAD3F-52DE-4BEE-8482-972234110D74}"/>
              </a:ext>
            </a:extLst>
          </p:cNvPr>
          <p:cNvGrpSpPr/>
          <p:nvPr/>
        </p:nvGrpSpPr>
        <p:grpSpPr>
          <a:xfrm>
            <a:off x="9453600" y="4682553"/>
            <a:ext cx="2239200" cy="1096670"/>
            <a:chOff x="9822584" y="4682554"/>
            <a:chExt cx="1596709" cy="1117449"/>
          </a:xfrm>
        </p:grpSpPr>
        <p:sp>
          <p:nvSpPr>
            <p:cNvPr id="21" name="changeText">
              <a:extLst>
                <a:ext uri="{FF2B5EF4-FFF2-40B4-BE49-F238E27FC236}">
                  <a16:creationId xmlns:a16="http://schemas.microsoft.com/office/drawing/2014/main" id="{D7165AB0-3797-40CD-8BA4-4B3411D60BCE}"/>
                </a:ext>
              </a:extLst>
            </p:cNvPr>
            <p:cNvSpPr txBox="1"/>
            <p:nvPr/>
          </p:nvSpPr>
          <p:spPr>
            <a:xfrm>
              <a:off x="10053619" y="5048020"/>
              <a:ext cx="1114102" cy="75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r>
                <a:rPr lang="en-US" sz="1050" dirty="0" err="1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solidFill>
                    <a:srgbClr val="333E48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tailerText">
              <a:extLst>
                <a:ext uri="{FF2B5EF4-FFF2-40B4-BE49-F238E27FC236}">
                  <a16:creationId xmlns:a16="http://schemas.microsoft.com/office/drawing/2014/main" id="{7D69D934-06BE-4867-A13D-EE43AD8EA0ED}"/>
                </a:ext>
              </a:extLst>
            </p:cNvPr>
            <p:cNvSpPr txBox="1"/>
            <p:nvPr/>
          </p:nvSpPr>
          <p:spPr>
            <a:xfrm>
              <a:off x="9822584" y="4682554"/>
              <a:ext cx="1596709" cy="31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Franklin Gothic Book" panose="020B0503020102020204" pitchFamily="34" charset="0"/>
                </a:rPr>
                <a:t>Club</a:t>
              </a:r>
              <a:endParaRPr lang="en-AU" sz="1600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5" name="greenTriangle">
            <a:extLst>
              <a:ext uri="{FF2B5EF4-FFF2-40B4-BE49-F238E27FC236}">
                <a16:creationId xmlns:a16="http://schemas.microsoft.com/office/drawing/2014/main" id="{71B59087-0848-48A3-A930-2031E4257B4A}"/>
              </a:ext>
            </a:extLst>
          </p:cNvPr>
          <p:cNvSpPr/>
          <p:nvPr/>
        </p:nvSpPr>
        <p:spPr>
          <a:xfrm>
            <a:off x="1371946" y="5745613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38" name="gainsIcon">
            <a:extLst>
              <a:ext uri="{FF2B5EF4-FFF2-40B4-BE49-F238E27FC236}">
                <a16:creationId xmlns:a16="http://schemas.microsoft.com/office/drawing/2014/main" id="{21813CAD-0515-4BCC-A6B4-072BD8A01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00" y="1704525"/>
            <a:ext cx="528080" cy="526816"/>
          </a:xfrm>
          <a:prstGeom prst="rect">
            <a:avLst/>
          </a:prstGeom>
        </p:spPr>
      </p:pic>
      <p:pic>
        <p:nvPicPr>
          <p:cNvPr id="39" name="lossIcon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D4EC0B7-7C48-41C6-8579-DC4F3E04C3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0" y="4035602"/>
            <a:ext cx="555240" cy="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92A67F-7DF3-4DEC-90F2-36D0F2E38C7F}"/>
              </a:ext>
            </a:extLst>
          </p:cNvPr>
          <p:cNvSpPr/>
          <p:nvPr/>
        </p:nvSpPr>
        <p:spPr>
          <a:xfrm>
            <a:off x="362857" y="783771"/>
            <a:ext cx="8882743" cy="5424421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AF67E-BAE4-49E9-8106-AFB65F135D7F}" type="slidenum">
              <a:rPr lang="en-US" smtClean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</a:rPr>
              <a:pPr/>
              <a:t>8</a:t>
            </a:fld>
            <a:endParaRPr lang="en-US" dirty="0">
              <a:solidFill>
                <a:srgbClr val="333E48">
                  <a:lumMod val="75000"/>
                </a:srgb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Title Slide">
            <a:extLst>
              <a:ext uri="{FF2B5EF4-FFF2-40B4-BE49-F238E27FC236}">
                <a16:creationId xmlns:a16="http://schemas.microsoft.com/office/drawing/2014/main" id="{9FC89478-9494-46A9-A963-0F059D835F32}"/>
              </a:ext>
            </a:extLst>
          </p:cNvPr>
          <p:cNvSpPr/>
          <p:nvPr/>
        </p:nvSpPr>
        <p:spPr>
          <a:xfrm>
            <a:off x="254000" y="253405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TOP RETAILERS IN THE CHANNEL?</a:t>
            </a:r>
          </a:p>
        </p:txBody>
      </p:sp>
      <p:graphicFrame>
        <p:nvGraphicFramePr>
          <p:cNvPr id="13" name="barChart"/>
          <p:cNvGraphicFramePr/>
          <p:nvPr>
            <p:extLst>
              <p:ext uri="{D42A27DB-BD31-4B8C-83A1-F6EECF244321}">
                <p14:modId xmlns:p14="http://schemas.microsoft.com/office/powerpoint/2010/main" val="3962164844"/>
              </p:ext>
            </p:extLst>
          </p:nvPr>
        </p:nvGraphicFramePr>
        <p:xfrm>
          <a:off x="341779" y="896568"/>
          <a:ext cx="8861611" cy="570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341779" y="688107"/>
            <a:ext cx="10659117" cy="0"/>
          </a:xfrm>
          <a:prstGeom prst="line">
            <a:avLst/>
          </a:prstGeom>
          <a:ln>
            <a:gradFill flip="none" rotWithShape="1">
              <a:gsLst>
                <a:gs pos="51000">
                  <a:schemeClr val="bg1"/>
                </a:gs>
                <a:gs pos="100000">
                  <a:srgbClr val="E41E2B"/>
                </a:gs>
                <a:gs pos="2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AAA83-50E9-48C0-98A8-ACBD8B75E1C9}"/>
              </a:ext>
            </a:extLst>
          </p:cNvPr>
          <p:cNvSpPr txBox="1"/>
          <p:nvPr/>
        </p:nvSpPr>
        <p:spPr>
          <a:xfrm>
            <a:off x="9396000" y="1777612"/>
            <a:ext cx="2361600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Notable Gains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EE94503-00E9-40B4-BB9D-FC45812E070B}"/>
              </a:ext>
            </a:extLst>
          </p:cNvPr>
          <p:cNvSpPr/>
          <p:nvPr/>
        </p:nvSpPr>
        <p:spPr>
          <a:xfrm>
            <a:off x="7307588" y="6526200"/>
            <a:ext cx="135468" cy="152400"/>
          </a:xfrm>
          <a:prstGeom prst="triangl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0475113-90BB-44C4-9EB1-30DEE5BFC828}"/>
              </a:ext>
            </a:extLst>
          </p:cNvPr>
          <p:cNvSpPr/>
          <p:nvPr/>
        </p:nvSpPr>
        <p:spPr>
          <a:xfrm flipV="1">
            <a:off x="7426119" y="6526200"/>
            <a:ext cx="135468" cy="152400"/>
          </a:xfrm>
          <a:prstGeom prst="triangle">
            <a:avLst/>
          </a:prstGeom>
          <a:solidFill>
            <a:srgbClr val="FF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50386-FADD-4600-8065-76B43F3548D1}"/>
              </a:ext>
            </a:extLst>
          </p:cNvPr>
          <p:cNvSpPr txBox="1"/>
          <p:nvPr/>
        </p:nvSpPr>
        <p:spPr>
          <a:xfrm>
            <a:off x="7502316" y="6517731"/>
            <a:ext cx="19473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Indicates significant change at 95% confidence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75584-11D0-40FE-BD67-F1BF44F8A913}"/>
              </a:ext>
            </a:extLst>
          </p:cNvPr>
          <p:cNvSpPr txBox="1"/>
          <p:nvPr/>
        </p:nvSpPr>
        <p:spPr>
          <a:xfrm>
            <a:off x="1375175" y="2435673"/>
            <a:ext cx="84772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GAINING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80DA2-393D-4E7F-9EE5-DC213774E16E}"/>
              </a:ext>
            </a:extLst>
          </p:cNvPr>
          <p:cNvSpPr txBox="1"/>
          <p:nvPr/>
        </p:nvSpPr>
        <p:spPr>
          <a:xfrm>
            <a:off x="7561587" y="2924156"/>
            <a:ext cx="866775" cy="2616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Franklin Gothic Book" panose="020B0503020102020204" pitchFamily="34" charset="0"/>
                <a:cs typeface="Arial" panose="020B0604020202020204" pitchFamily="34" charset="0"/>
              </a:rPr>
              <a:t>LAGGING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B1A3C5-D2BD-4A83-86EE-B7D1A5E82EE9}"/>
              </a:ext>
            </a:extLst>
          </p:cNvPr>
          <p:cNvCxnSpPr>
            <a:cxnSpLocks/>
          </p:cNvCxnSpPr>
          <p:nvPr/>
        </p:nvCxnSpPr>
        <p:spPr>
          <a:xfrm flipH="1">
            <a:off x="900113" y="2850867"/>
            <a:ext cx="772953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BF40CF-BA28-4361-9F3D-F2554F5D1D73}"/>
              </a:ext>
            </a:extLst>
          </p:cNvPr>
          <p:cNvSpPr txBox="1"/>
          <p:nvPr/>
        </p:nvSpPr>
        <p:spPr>
          <a:xfrm>
            <a:off x="212859" y="6761749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</a:t>
            </a:r>
            <a:r>
              <a:rPr lang="en-IN" sz="1000" dirty="0" err="1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iShop</a:t>
            </a:r>
            <a:endParaRPr lang="en-IN" sz="10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reenTriangle">
            <a:extLst>
              <a:ext uri="{FF2B5EF4-FFF2-40B4-BE49-F238E27FC236}">
                <a16:creationId xmlns:a16="http://schemas.microsoft.com/office/drawing/2014/main" id="{F02542F0-6D1A-4073-8BA6-6D5582691905}"/>
              </a:ext>
            </a:extLst>
          </p:cNvPr>
          <p:cNvSpPr/>
          <p:nvPr/>
        </p:nvSpPr>
        <p:spPr>
          <a:xfrm>
            <a:off x="1013927" y="3768575"/>
            <a:ext cx="135468" cy="152400"/>
          </a:xfrm>
          <a:prstGeom prst="triangle">
            <a:avLst/>
          </a:prstGeom>
          <a:solidFill>
            <a:srgbClr val="00B05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4" name="redTriangle">
            <a:extLst>
              <a:ext uri="{FF2B5EF4-FFF2-40B4-BE49-F238E27FC236}">
                <a16:creationId xmlns:a16="http://schemas.microsoft.com/office/drawing/2014/main" id="{14528764-E1B3-4618-9ECE-D7CB2975E2BA}"/>
              </a:ext>
            </a:extLst>
          </p:cNvPr>
          <p:cNvSpPr/>
          <p:nvPr/>
        </p:nvSpPr>
        <p:spPr>
          <a:xfrm flipV="1">
            <a:off x="8346109" y="3688845"/>
            <a:ext cx="135468" cy="152400"/>
          </a:xfrm>
          <a:prstGeom prst="triangle">
            <a:avLst/>
          </a:prstGeom>
          <a:solidFill>
            <a:srgbClr val="FF0000"/>
          </a:solidFill>
          <a:ln w="1270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0F721-EC18-4195-9D79-0F03089F1D8D}"/>
              </a:ext>
            </a:extLst>
          </p:cNvPr>
          <p:cNvSpPr txBox="1"/>
          <p:nvPr/>
        </p:nvSpPr>
        <p:spPr>
          <a:xfrm>
            <a:off x="9396000" y="3706514"/>
            <a:ext cx="2361600" cy="36933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Notable Loss</a:t>
            </a:r>
          </a:p>
        </p:txBody>
      </p:sp>
      <p:sp>
        <p:nvSpPr>
          <p:cNvPr id="28" name="timeperiodTextbox">
            <a:extLst>
              <a:ext uri="{FF2B5EF4-FFF2-40B4-BE49-F238E27FC236}">
                <a16:creationId xmlns:a16="http://schemas.microsoft.com/office/drawing/2014/main" id="{692B5735-C7F5-4120-9D4F-46FA80CDB710}"/>
              </a:ext>
            </a:extLst>
          </p:cNvPr>
          <p:cNvSpPr txBox="1"/>
          <p:nvPr/>
        </p:nvSpPr>
        <p:spPr>
          <a:xfrm>
            <a:off x="5011928" y="6763365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_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timeperiod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_ | </a:t>
            </a:r>
            <a:r>
              <a:rPr lang="en-US" sz="1000" dirty="0">
                <a:solidFill>
                  <a:srgbClr val="333E48">
                    <a:lumMod val="75000"/>
                  </a:srgbClr>
                </a:solidFill>
                <a:latin typeface="Franklin Gothic Book" panose="020B0503020102020204" pitchFamily="34" charset="0"/>
                <a:cs typeface="Segoe UI Semibold" panose="020B0702040204020203" pitchFamily="34" charset="0"/>
              </a:rPr>
              <a:t>Freq – _frequency_</a:t>
            </a:r>
            <a:endParaRPr lang="en-US" sz="1000" dirty="0"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loss">
            <a:extLst>
              <a:ext uri="{FF2B5EF4-FFF2-40B4-BE49-F238E27FC236}">
                <a16:creationId xmlns:a16="http://schemas.microsoft.com/office/drawing/2014/main" id="{79067102-33CB-439D-9197-2AB9FADF4A41}"/>
              </a:ext>
            </a:extLst>
          </p:cNvPr>
          <p:cNvGrpSpPr/>
          <p:nvPr/>
        </p:nvGrpSpPr>
        <p:grpSpPr>
          <a:xfrm>
            <a:off x="9457200" y="4327559"/>
            <a:ext cx="2239200" cy="954786"/>
            <a:chOff x="9461143" y="4304208"/>
            <a:chExt cx="2239200" cy="954786"/>
          </a:xfrm>
        </p:grpSpPr>
        <p:sp>
          <p:nvSpPr>
            <p:cNvPr id="23" name="changeText">
              <a:extLst>
                <a:ext uri="{FF2B5EF4-FFF2-40B4-BE49-F238E27FC236}">
                  <a16:creationId xmlns:a16="http://schemas.microsoft.com/office/drawing/2014/main" id="{648D9152-DB1C-4750-A0FA-A9B15B59347C}"/>
                </a:ext>
              </a:extLst>
            </p:cNvPr>
            <p:cNvSpPr txBox="1"/>
            <p:nvPr/>
          </p:nvSpPr>
          <p:spPr>
            <a:xfrm>
              <a:off x="9461143" y="4844994"/>
              <a:ext cx="2239200" cy="41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27" name="retailerImage">
              <a:extLst>
                <a:ext uri="{FF2B5EF4-FFF2-40B4-BE49-F238E27FC236}">
                  <a16:creationId xmlns:a16="http://schemas.microsoft.com/office/drawing/2014/main" id="{6B13C760-4DCE-4AE9-B154-D5B9C2DDA2A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78196" y="4304208"/>
              <a:ext cx="561764" cy="571127"/>
            </a:xfrm>
            <a:prstGeom prst="rect">
              <a:avLst/>
            </a:prstGeom>
          </p:spPr>
        </p:pic>
      </p:grpSp>
      <p:grpSp>
        <p:nvGrpSpPr>
          <p:cNvPr id="7" name="gains">
            <a:extLst>
              <a:ext uri="{FF2B5EF4-FFF2-40B4-BE49-F238E27FC236}">
                <a16:creationId xmlns:a16="http://schemas.microsoft.com/office/drawing/2014/main" id="{09D781B8-A952-4F88-925E-0FBD74E2E6BF}"/>
              </a:ext>
            </a:extLst>
          </p:cNvPr>
          <p:cNvGrpSpPr/>
          <p:nvPr/>
        </p:nvGrpSpPr>
        <p:grpSpPr>
          <a:xfrm>
            <a:off x="9453599" y="2296742"/>
            <a:ext cx="2239200" cy="1034342"/>
            <a:chOff x="9453599" y="2331337"/>
            <a:chExt cx="2239200" cy="1034342"/>
          </a:xfrm>
        </p:grpSpPr>
        <p:sp>
          <p:nvSpPr>
            <p:cNvPr id="20" name="changeText">
              <a:extLst>
                <a:ext uri="{FF2B5EF4-FFF2-40B4-BE49-F238E27FC236}">
                  <a16:creationId xmlns:a16="http://schemas.microsoft.com/office/drawing/2014/main" id="{E0A18BA7-5C34-4C39-A3E0-5C409A3FF822}"/>
                </a:ext>
              </a:extLst>
            </p:cNvPr>
            <p:cNvSpPr txBox="1">
              <a:spLocks/>
            </p:cNvSpPr>
            <p:nvPr/>
          </p:nvSpPr>
          <p:spPr>
            <a:xfrm>
              <a:off x="9453599" y="2950181"/>
              <a:ext cx="2239200" cy="415498"/>
            </a:xfrm>
            <a:custGeom>
              <a:avLst/>
              <a:gdLst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  <a:gd name="connsiteX0" fmla="*/ 0 w 2239200"/>
                <a:gd name="connsiteY0" fmla="*/ 0 h 415498"/>
                <a:gd name="connsiteX1" fmla="*/ 2239200 w 2239200"/>
                <a:gd name="connsiteY1" fmla="*/ 0 h 415498"/>
                <a:gd name="connsiteX2" fmla="*/ 2239200 w 2239200"/>
                <a:gd name="connsiteY2" fmla="*/ 415498 h 415498"/>
                <a:gd name="connsiteX3" fmla="*/ 0 w 2239200"/>
                <a:gd name="connsiteY3" fmla="*/ 415498 h 415498"/>
                <a:gd name="connsiteX4" fmla="*/ 0 w 2239200"/>
                <a:gd name="connsiteY4" fmla="*/ 0 h 41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200" h="415498">
                  <a:moveTo>
                    <a:pt x="0" y="0"/>
                  </a:moveTo>
                  <a:lnTo>
                    <a:pt x="2239200" y="0"/>
                  </a:lnTo>
                  <a:lnTo>
                    <a:pt x="2239200" y="415498"/>
                  </a:lnTo>
                  <a:lnTo>
                    <a:pt x="0" y="415498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Share Change: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shareChange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  <a:p>
              <a:pPr algn="ctr"/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Visit Share: _</a:t>
              </a:r>
              <a:r>
                <a:rPr lang="en-US" sz="1050" dirty="0" err="1">
                  <a:latin typeface="Franklin Gothic Book" panose="020B0503020102020204" pitchFamily="34" charset="0"/>
                  <a:cs typeface="Arial" panose="020B0604020202020204" pitchFamily="34" charset="0"/>
                </a:rPr>
                <a:t>visitChange</a:t>
              </a:r>
              <a:r>
                <a:rPr lang="en-US" sz="1050" dirty="0">
                  <a:latin typeface="Franklin Gothic Book" panose="020B0503020102020204" pitchFamily="34" charset="0"/>
                  <a:cs typeface="Arial" panose="020B0604020202020204" pitchFamily="34" charset="0"/>
                </a:rPr>
                <a:t>_</a:t>
              </a:r>
            </a:p>
          </p:txBody>
        </p:sp>
        <p:pic>
          <p:nvPicPr>
            <p:cNvPr id="31" name="retailerImage">
              <a:extLst>
                <a:ext uri="{FF2B5EF4-FFF2-40B4-BE49-F238E27FC236}">
                  <a16:creationId xmlns:a16="http://schemas.microsoft.com/office/drawing/2014/main" id="{ECF5516C-9A2B-44CA-99CA-903566BE84E2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7748" y="2331337"/>
              <a:ext cx="580645" cy="571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5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0DCD4C0-FD01-4B93-B319-1E04628D75CC}"/>
              </a:ext>
            </a:extLst>
          </p:cNvPr>
          <p:cNvSpPr txBox="1"/>
          <p:nvPr/>
        </p:nvSpPr>
        <p:spPr>
          <a:xfrm>
            <a:off x="4689866" y="1276819"/>
            <a:ext cx="5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Channel Performance &amp; Customer Trends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72EAA-AA63-4CE0-9FEA-50319D6309B5}"/>
              </a:ext>
            </a:extLst>
          </p:cNvPr>
          <p:cNvSpPr txBox="1"/>
          <p:nvPr/>
        </p:nvSpPr>
        <p:spPr>
          <a:xfrm>
            <a:off x="4689866" y="3233851"/>
            <a:ext cx="5709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Retailer shopper Deep Dive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rPr>
              <a:t>Who is the retailer’s shopper?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Path To Purchase and Trip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Frequency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Strengths &amp; Opportunities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Beverage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484D3B-CE12-4D02-89FD-E78A6AF847F2}"/>
              </a:ext>
            </a:extLst>
          </p:cNvPr>
          <p:cNvGrpSpPr/>
          <p:nvPr/>
        </p:nvGrpSpPr>
        <p:grpSpPr>
          <a:xfrm>
            <a:off x="3168785" y="1373793"/>
            <a:ext cx="1152384" cy="1176402"/>
            <a:chOff x="3168785" y="1723242"/>
            <a:chExt cx="1152384" cy="11764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CC3902-4045-4B24-B119-AAEB04751F73}"/>
                </a:ext>
              </a:extLst>
            </p:cNvPr>
            <p:cNvSpPr/>
            <p:nvPr/>
          </p:nvSpPr>
          <p:spPr>
            <a:xfrm>
              <a:off x="3168785" y="1723242"/>
              <a:ext cx="1152384" cy="11764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72B79C-0EDF-4006-ACD4-743E7F13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0274" y="1826740"/>
              <a:ext cx="969406" cy="969406"/>
            </a:xfrm>
            <a:prstGeom prst="rect">
              <a:avLst/>
            </a:prstGeom>
            <a:noFill/>
          </p:spPr>
        </p:pic>
      </p:grpSp>
      <p:grpSp>
        <p:nvGrpSpPr>
          <p:cNvPr id="3" name="globe1">
            <a:extLst>
              <a:ext uri="{FF2B5EF4-FFF2-40B4-BE49-F238E27FC236}">
                <a16:creationId xmlns:a16="http://schemas.microsoft.com/office/drawing/2014/main" id="{2E142B7E-8E8F-438C-97A3-D13B16A6ACC4}"/>
              </a:ext>
            </a:extLst>
          </p:cNvPr>
          <p:cNvGrpSpPr/>
          <p:nvPr/>
        </p:nvGrpSpPr>
        <p:grpSpPr>
          <a:xfrm>
            <a:off x="3168785" y="3429000"/>
            <a:ext cx="1152384" cy="1149491"/>
            <a:chOff x="3168785" y="3216561"/>
            <a:chExt cx="1152384" cy="1149491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D26246F1-CDD1-4965-9705-438F77A6F574}"/>
                </a:ext>
              </a:extLst>
            </p:cNvPr>
            <p:cNvSpPr/>
            <p:nvPr/>
          </p:nvSpPr>
          <p:spPr>
            <a:xfrm>
              <a:off x="3168785" y="3216561"/>
              <a:ext cx="1152384" cy="1149491"/>
            </a:xfrm>
            <a:prstGeom prst="ellipse">
              <a:avLst/>
            </a:prstGeom>
            <a:solidFill>
              <a:srgbClr val="008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86685884-93FC-4D50-8B3F-8387BB85C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070" y="3401399"/>
              <a:ext cx="779814" cy="7798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EB093-22EB-489F-A13D-3536C6D7D3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97"/>
          <a:stretch/>
        </p:blipFill>
        <p:spPr>
          <a:xfrm>
            <a:off x="274727" y="287655"/>
            <a:ext cx="2855976" cy="6427052"/>
          </a:xfrm>
          <a:prstGeom prst="rect">
            <a:avLst/>
          </a:prstGeom>
          <a:ln>
            <a:solidFill>
              <a:srgbClr val="008161"/>
            </a:solidFill>
          </a:ln>
        </p:spPr>
      </p:pic>
    </p:spTree>
    <p:extLst>
      <p:ext uri="{BB962C8B-B14F-4D97-AF65-F5344CB8AC3E}">
        <p14:creationId xmlns:p14="http://schemas.microsoft.com/office/powerpoint/2010/main" val="761689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guKJS5UKsXCKRXJDD2J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DDJwtUZvSV_CO5JoRc0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O8Azk1lDaQ8dK2I_1PP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sHy0Vsh41gRu8wgz20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RBc9MTNl9xn4ZFGt5UD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0S3HcZTFeij93Uvyess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Q_MBExl0aVKeRBEII8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1Nc9NuzswUjjlKbgRD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ZW5409NV8hmpddl1jkag"/>
</p:tagLst>
</file>

<file path=ppt/theme/theme1.xml><?xml version="1.0" encoding="utf-8"?>
<a:theme xmlns:a="http://schemas.openxmlformats.org/drawingml/2006/main" name="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Custom 1">
      <a:dk1>
        <a:srgbClr val="333E48"/>
      </a:dk1>
      <a:lt1>
        <a:srgbClr val="FFFFFF"/>
      </a:lt1>
      <a:dk2>
        <a:srgbClr val="333E48"/>
      </a:dk2>
      <a:lt2>
        <a:srgbClr val="FFFFFF"/>
      </a:lt2>
      <a:accent1>
        <a:srgbClr val="E41E2B"/>
      </a:accent1>
      <a:accent2>
        <a:srgbClr val="7F7F7F"/>
      </a:accent2>
      <a:accent3>
        <a:srgbClr val="31859C"/>
      </a:accent3>
      <a:accent4>
        <a:srgbClr val="FFC000"/>
      </a:accent4>
      <a:accent5>
        <a:srgbClr val="00B050"/>
      </a:accent5>
      <a:accent6>
        <a:srgbClr val="7030A0"/>
      </a:accent6>
      <a:hlink>
        <a:srgbClr val="0070C0"/>
      </a:hlink>
      <a:folHlink>
        <a:srgbClr val="FF66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6315</Words>
  <Application>Microsoft Office PowerPoint</Application>
  <PresentationFormat>Widescreen</PresentationFormat>
  <Paragraphs>2165</Paragraphs>
  <Slides>41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Franklin Gothic Book</vt:lpstr>
      <vt:lpstr>Custom Design</vt:lpstr>
      <vt:lpstr>1_Custom Design</vt:lpstr>
      <vt:lpstr>2_Custom Design</vt:lpstr>
      <vt:lpstr>3_Custom Design</vt:lpstr>
      <vt:lpstr>4_Custom Design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Swarnabha Sarkar</dc:creator>
  <cp:lastModifiedBy>SRIVASTAVA, HARSH (MB)</cp:lastModifiedBy>
  <cp:revision>1198</cp:revision>
  <dcterms:created xsi:type="dcterms:W3CDTF">2018-07-02T16:06:06Z</dcterms:created>
  <dcterms:modified xsi:type="dcterms:W3CDTF">2022-01-04T11:19:47Z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iteId">
    <vt:lpwstr>548d26ab-8caa-49e1-97c2-a1b1a06cc39c</vt:lpwstr>
  </property>
  <property fmtid="{D5CDD505-2E9C-101B-9397-08002B2CF9AE}" pid="4" name="MSIP_Label_0702bf62-88e6-456d-b298-e2abb13de1ea_Owner">
    <vt:lpwstr>alegault@coca-cola.com</vt:lpwstr>
  </property>
  <property fmtid="{D5CDD505-2E9C-101B-9397-08002B2CF9AE}" pid="5" name="MSIP_Label_0702bf62-88e6-456d-b298-e2abb13de1ea_SetDate">
    <vt:lpwstr>2018-07-03T14:19:54.5507455Z</vt:lpwstr>
  </property>
  <property fmtid="{D5CDD505-2E9C-101B-9397-08002B2CF9AE}" pid="6" name="MSIP_Label_0702bf62-88e6-456d-b298-e2abb13de1ea_Name">
    <vt:lpwstr>Confidential (not protected)</vt:lpwstr>
  </property>
  <property fmtid="{D5CDD505-2E9C-101B-9397-08002B2CF9AE}" pid="7" name="MSIP_Label_0702bf62-88e6-456d-b298-e2abb13de1ea_Application">
    <vt:lpwstr>Microsoft Azure Information Protection</vt:lpwstr>
  </property>
  <property fmtid="{D5CDD505-2E9C-101B-9397-08002B2CF9AE}" pid="8" name="MSIP_Label_0702bf62-88e6-456d-b298-e2abb13de1ea_Extended_MSFT_Method">
    <vt:lpwstr>Automatic</vt:lpwstr>
  </property>
  <property fmtid="{D5CDD505-2E9C-101B-9397-08002B2CF9AE}" pid="9" name="Sensitivity">
    <vt:lpwstr>Confidential (not protected)</vt:lpwstr>
  </property>
</Properties>
</file>